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handoutMasterIdLst>
    <p:handoutMasterId r:id="rId46"/>
  </p:handoutMasterIdLst>
  <p:sldIdLst>
    <p:sldId id="256" r:id="rId2"/>
    <p:sldId id="291" r:id="rId3"/>
    <p:sldId id="257" r:id="rId4"/>
    <p:sldId id="294" r:id="rId5"/>
    <p:sldId id="315" r:id="rId6"/>
    <p:sldId id="266" r:id="rId7"/>
    <p:sldId id="298" r:id="rId8"/>
    <p:sldId id="297" r:id="rId9"/>
    <p:sldId id="299" r:id="rId10"/>
    <p:sldId id="312" r:id="rId11"/>
    <p:sldId id="302" r:id="rId12"/>
    <p:sldId id="313" r:id="rId13"/>
    <p:sldId id="267" r:id="rId14"/>
    <p:sldId id="304" r:id="rId15"/>
    <p:sldId id="269" r:id="rId16"/>
    <p:sldId id="306" r:id="rId17"/>
    <p:sldId id="305" r:id="rId18"/>
    <p:sldId id="308" r:id="rId19"/>
    <p:sldId id="307" r:id="rId20"/>
    <p:sldId id="287" r:id="rId21"/>
    <p:sldId id="316" r:id="rId22"/>
    <p:sldId id="270" r:id="rId23"/>
    <p:sldId id="272" r:id="rId24"/>
    <p:sldId id="273" r:id="rId25"/>
    <p:sldId id="275" r:id="rId26"/>
    <p:sldId id="289" r:id="rId27"/>
    <p:sldId id="309" r:id="rId28"/>
    <p:sldId id="314" r:id="rId29"/>
    <p:sldId id="277" r:id="rId30"/>
    <p:sldId id="310" r:id="rId31"/>
    <p:sldId id="311" r:id="rId32"/>
    <p:sldId id="278" r:id="rId33"/>
    <p:sldId id="260" r:id="rId34"/>
    <p:sldId id="261" r:id="rId35"/>
    <p:sldId id="262" r:id="rId36"/>
    <p:sldId id="263" r:id="rId37"/>
    <p:sldId id="264" r:id="rId38"/>
    <p:sldId id="281" r:id="rId39"/>
    <p:sldId id="282" r:id="rId40"/>
    <p:sldId id="283" r:id="rId41"/>
    <p:sldId id="284" r:id="rId42"/>
    <p:sldId id="285" r:id="rId43"/>
    <p:sldId id="286"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A8D8"/>
    <a:srgbClr val="000080"/>
    <a:srgbClr val="0000FF"/>
    <a:srgbClr val="008000"/>
    <a:srgbClr val="00FF00"/>
    <a:srgbClr val="000040"/>
    <a:srgbClr val="000020"/>
    <a:srgbClr val="200000"/>
    <a:srgbClr val="002000"/>
    <a:srgbClr val="004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726D88-3CFE-4456-861D-1E7B22FF067A}">
  <a:tblStyle styleId="{70726D88-3CFE-4456-861D-1E7B22FF06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6384" autoAdjust="0"/>
  </p:normalViewPr>
  <p:slideViewPr>
    <p:cSldViewPr snapToGrid="0">
      <p:cViewPr>
        <p:scale>
          <a:sx n="66" d="100"/>
          <a:sy n="66" d="100"/>
        </p:scale>
        <p:origin x="3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Rathinavel, Wang, Blate, Fuchs, "An Extended Depth-of-Field Volumetric Near-Eye AR Display"</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B3C2E8-E292-48A7-A2D1-EB811E4C16EF}" type="datetimeFigureOut">
              <a:rPr lang="en-US" smtClean="0"/>
              <a:t>10/16/2018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1DA106-4A8D-46F3-B2FE-958A89E4AAD3}" type="slidenum">
              <a:rPr lang="en-US" smtClean="0"/>
              <a:t>‹#›</a:t>
            </a:fld>
            <a:endParaRPr lang="en-US"/>
          </a:p>
        </p:txBody>
      </p:sp>
    </p:spTree>
    <p:extLst>
      <p:ext uri="{BB962C8B-B14F-4D97-AF65-F5344CB8AC3E}">
        <p14:creationId xmlns:p14="http://schemas.microsoft.com/office/powerpoint/2010/main" val="70496768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50464184"/>
      </p:ext>
    </p:extLst>
  </p:cSld>
  <p:clrMap bg1="lt1" tx1="dk1" bg2="dk2" tx2="lt2" accent1="accent1" accent2="accent2" accent3="accent3" accent4="accent4" accent5="accent5" accent6="accent6" hlink="hlink" folHlink="folHlink"/>
  <p:hf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Today, I shall talk to you about a our new approach to address one of the key limitation in current generation virtual reality and augmented reality displays.</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692025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ee5d02b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5ee5d02b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focus-tunable lens is placed at the output of the DMD projector. A focus-tunable lens is a lens whose optical power can be controlled electronically.  We change the optical power of the focus-tunable lens according to a periodic waveform e.g. sinusoidal or triangular. </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5310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ee5d02b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5ee5d02b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effect of this is that the virtual image plane is swept back and forth across the volume periodically. Since we have a high-speed projector, we can change the projected image while the depth plane is being swept and build a color volume.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duration of the lens cycle is the overall display's framerate. By setting the frequency of the lens to standard display refresh rate of 60 Hz, we are able to get 280 depth planes in each cycle of the lens.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8709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ee5d02b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5ee5d02b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component we use is a high dynamic range LED. The LED has independent 16-bit DACs per color channel so it offers a wide range of colors and </a:t>
            </a:r>
            <a:r>
              <a:rPr lang="en-US" dirty="0" err="1" smtClean="0"/>
              <a:t>brightnesses</a:t>
            </a:r>
            <a:r>
              <a:rPr lang="en-US" dirty="0" smtClean="0"/>
              <a:t>. We use this HDR LED to change the DMD illumination on a per-binary frame basis. We will see later how this becomes very useful.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3140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633862da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633862da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Here's an example of binary depth planes.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legend on the right indicates the relative distances of the real and virtual objects. Objects to the left of the optical axis are virtual objects and the objects to the right are real objects.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Explain image positions</a:t>
            </a:r>
            <a:endParaRPr dirty="0"/>
          </a:p>
        </p:txBody>
      </p:sp>
    </p:spTree>
    <p:extLst>
      <p:ext uri="{BB962C8B-B14F-4D97-AF65-F5344CB8AC3E}">
        <p14:creationId xmlns:p14="http://schemas.microsoft.com/office/powerpoint/2010/main" val="190878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Now the question is how do we come up with the binary patterns and illumination values to represent a 3-D virtual scene?</a:t>
            </a:r>
            <a:endParaRPr lang="en-US" dirty="0"/>
          </a:p>
        </p:txBody>
      </p:sp>
    </p:spTree>
    <p:extLst>
      <p:ext uri="{BB962C8B-B14F-4D97-AF65-F5344CB8AC3E}">
        <p14:creationId xmlns:p14="http://schemas.microsoft.com/office/powerpoint/2010/main" val="1280386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ffa7e1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ffa7e1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smtClean="0"/>
              <a:t>We assume that the virtual objects are all opaque and that we are rendering the view from the center of the pupil. The image on the left shows two example opaque objects. We first convert the 3-D scene to a 2-D surface of color voxels. This is done by rendering the RGB image and depth map of the scene and quantizing the depth map.</a:t>
            </a:r>
          </a:p>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3618887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ffa7e1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ffa7e1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smtClean="0"/>
              <a:t>Now going from the color volume to the binary volume, our key idea is: </a:t>
            </a:r>
          </a:p>
          <a:p>
            <a:pPr marL="158750" lvl="0" indent="0" algn="l" rtl="0">
              <a:spcBef>
                <a:spcPts val="0"/>
              </a:spcBef>
              <a:spcAft>
                <a:spcPts val="0"/>
              </a:spcAft>
              <a:buSzPts val="1100"/>
              <a:buNone/>
            </a:pPr>
            <a:endParaRPr lang="en-US" dirty="0" smtClean="0"/>
          </a:p>
          <a:p>
            <a:pPr marL="158750" lvl="0" indent="0" algn="l" rtl="0">
              <a:spcBef>
                <a:spcPts val="0"/>
              </a:spcBef>
              <a:spcAft>
                <a:spcPts val="0"/>
              </a:spcAft>
              <a:buSzPts val="1100"/>
              <a:buNone/>
            </a:pPr>
            <a:r>
              <a:rPr lang="en-US" dirty="0" smtClean="0"/>
              <a:t>The color voxel can be represented by multiple binary voxels as long as the binary voxels are distributed along the perspective projection lines and the binary voxels are sufficiently close to the original color voxel's location. Binary voxels placed along any one of these lines will integrate to a single pixel on the retina.</a:t>
            </a:r>
          </a:p>
          <a:p>
            <a:pPr marL="158750" lvl="0" indent="0" algn="l" rtl="0">
              <a:spcBef>
                <a:spcPts val="0"/>
              </a:spcBef>
              <a:spcAft>
                <a:spcPts val="0"/>
              </a:spcAft>
              <a:buSzPts val="1100"/>
              <a:buNone/>
            </a:pPr>
            <a:endParaRPr lang="en-US" dirty="0" smtClean="0"/>
          </a:p>
          <a:p>
            <a:pPr marL="158750" lvl="0" indent="0" algn="l" rtl="0">
              <a:spcBef>
                <a:spcPts val="0"/>
              </a:spcBef>
              <a:spcAft>
                <a:spcPts val="0"/>
              </a:spcAft>
              <a:buSzPts val="1100"/>
              <a:buNone/>
            </a:pPr>
            <a:r>
              <a:rPr lang="en-US" dirty="0" smtClean="0"/>
              <a:t>There can be several decomposition schemes that implement our idea. Here, I'll tell you about a simple scheme. </a:t>
            </a:r>
          </a:p>
          <a:p>
            <a:pPr marL="158750" lvl="0" indent="0" algn="l" rtl="0">
              <a:spcBef>
                <a:spcPts val="0"/>
              </a:spcBef>
              <a:spcAft>
                <a:spcPts val="0"/>
              </a:spcAft>
              <a:buSzPts val="1100"/>
              <a:buNone/>
            </a:pPr>
            <a:endParaRPr lang="en-US" dirty="0" smtClean="0"/>
          </a:p>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163242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ffa7e1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ffa7e1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smtClean="0"/>
              <a:t>Our approach is to take advantage of our high dynamic range LEDs. We drive the LEDs color sequentially, and cycle through a set of intensity values that increase exponentially by powers of two. i.e.  For a color image of bit-depth 2 per color, the LED illumination cycle looks like this, and for a color image of bit-depth 4, the LED illumination cycle looks like this.</a:t>
            </a:r>
          </a:p>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4177291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ffa7e1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ffa7e1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smtClean="0"/>
              <a:t>Now let's consider just one color voxel and its decomposition into binary voxels. Say it has a value of 2R,2G,0B.  This voxel's color representation is already available to us as: R(10)G(10)B(00). </a:t>
            </a:r>
          </a:p>
          <a:p>
            <a:pPr marL="158750" lvl="0" indent="0" algn="l" rtl="0">
              <a:spcBef>
                <a:spcPts val="0"/>
              </a:spcBef>
              <a:spcAft>
                <a:spcPts val="0"/>
              </a:spcAft>
              <a:buSzPts val="1100"/>
              <a:buNone/>
            </a:pPr>
            <a:endParaRPr lang="en-US" dirty="0" smtClean="0"/>
          </a:p>
          <a:p>
            <a:pPr marL="158750" lvl="0" indent="0" algn="l" rtl="0">
              <a:spcBef>
                <a:spcPts val="0"/>
              </a:spcBef>
              <a:spcAft>
                <a:spcPts val="0"/>
              </a:spcAft>
              <a:buSzPts val="1100"/>
              <a:buNone/>
            </a:pPr>
            <a:r>
              <a:rPr lang="en-US" dirty="0" smtClean="0"/>
              <a:t>ADVANCE</a:t>
            </a:r>
          </a:p>
          <a:p>
            <a:pPr marL="158750" lvl="0" indent="0" algn="l" rtl="0">
              <a:spcBef>
                <a:spcPts val="0"/>
              </a:spcBef>
              <a:spcAft>
                <a:spcPts val="0"/>
              </a:spcAft>
              <a:buSzPts val="1100"/>
              <a:buNone/>
            </a:pPr>
            <a:endParaRPr lang="en-US" dirty="0" smtClean="0"/>
          </a:p>
          <a:p>
            <a:pPr marL="158750" lvl="0" indent="0" algn="l" rtl="0">
              <a:spcBef>
                <a:spcPts val="0"/>
              </a:spcBef>
              <a:spcAft>
                <a:spcPts val="0"/>
              </a:spcAft>
              <a:buSzPts val="1100"/>
              <a:buNone/>
            </a:pPr>
            <a:r>
              <a:rPr lang="en-US" dirty="0" smtClean="0"/>
              <a:t>The DMD pixel that corresponds to this voxel is simply defined by the current LED illumination and the binary representation of the voxel's color. </a:t>
            </a:r>
          </a:p>
          <a:p>
            <a:pPr marL="158750" lvl="0" indent="0" algn="l" rtl="0">
              <a:spcBef>
                <a:spcPts val="0"/>
              </a:spcBef>
              <a:spcAft>
                <a:spcPts val="0"/>
              </a:spcAft>
              <a:buSzPts val="1100"/>
              <a:buNone/>
            </a:pPr>
            <a:endParaRPr lang="en-US" dirty="0" smtClean="0"/>
          </a:p>
          <a:p>
            <a:pPr marL="158750" lvl="0" indent="0" algn="l" rtl="0">
              <a:spcBef>
                <a:spcPts val="0"/>
              </a:spcBef>
              <a:spcAft>
                <a:spcPts val="0"/>
              </a:spcAft>
              <a:buSzPts val="1100"/>
              <a:buNone/>
            </a:pPr>
            <a:r>
              <a:rPr lang="en-US" dirty="0" smtClean="0"/>
              <a:t>ADVANCE</a:t>
            </a:r>
          </a:p>
          <a:p>
            <a:pPr marL="158750" lvl="0" indent="0" algn="l" rtl="0">
              <a:spcBef>
                <a:spcPts val="0"/>
              </a:spcBef>
              <a:spcAft>
                <a:spcPts val="0"/>
              </a:spcAft>
              <a:buSzPts val="1100"/>
              <a:buNone/>
            </a:pPr>
            <a:endParaRPr lang="en-US" dirty="0" smtClean="0"/>
          </a:p>
          <a:p>
            <a:pPr marL="158750" lvl="0" indent="0" algn="l" rtl="0">
              <a:spcBef>
                <a:spcPts val="0"/>
              </a:spcBef>
              <a:spcAft>
                <a:spcPts val="0"/>
              </a:spcAft>
              <a:buSzPts val="1100"/>
              <a:buNone/>
            </a:pPr>
            <a:r>
              <a:rPr lang="en-US" dirty="0" smtClean="0"/>
              <a:t>Let's look at the case when there are two pixels near each other but at different depths. Notice how a different depth for green is </a:t>
            </a:r>
            <a:r>
              <a:rPr lang="en-US" dirty="0" err="1" smtClean="0"/>
              <a:t>choosen</a:t>
            </a:r>
            <a:endParaRPr lang="en-US" dirty="0" smtClean="0"/>
          </a:p>
          <a:p>
            <a:pPr marL="158750" lvl="0" indent="0" algn="l" rtl="0">
              <a:spcBef>
                <a:spcPts val="0"/>
              </a:spcBef>
              <a:spcAft>
                <a:spcPts val="0"/>
              </a:spcAft>
              <a:buSzPts val="1100"/>
              <a:buNone/>
            </a:pPr>
            <a:endParaRPr lang="en-US" dirty="0" smtClean="0"/>
          </a:p>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1153321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ffa7e1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ffa7e1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smtClean="0"/>
              <a:t>Let's look at the decomposition of our original scene. </a:t>
            </a:r>
          </a:p>
          <a:p>
            <a:pPr marL="457200" lvl="0" indent="-298450" algn="l" rtl="0">
              <a:spcBef>
                <a:spcPts val="0"/>
              </a:spcBef>
              <a:spcAft>
                <a:spcPts val="0"/>
              </a:spcAft>
              <a:buSzPts val="1100"/>
              <a:buChar char="-"/>
            </a:pPr>
            <a:endParaRPr lang="en-US" dirty="0" smtClean="0"/>
          </a:p>
          <a:p>
            <a:pPr marL="457200" lvl="0" indent="-298450" algn="l" rtl="0">
              <a:spcBef>
                <a:spcPts val="0"/>
              </a:spcBef>
              <a:spcAft>
                <a:spcPts val="0"/>
              </a:spcAft>
              <a:buSzPts val="1100"/>
              <a:buChar char="-"/>
            </a:pPr>
            <a:r>
              <a:rPr lang="en-US" dirty="0" smtClean="0"/>
              <a:t>Recall that figure shows an example case for only 2 bits per pixel per color channel, but our actual implementation does 8 bits per pixel per color channel.</a:t>
            </a:r>
          </a:p>
          <a:p>
            <a:pPr marL="457200" lvl="0" indent="-298450" algn="l" rtl="0">
              <a:spcBef>
                <a:spcPts val="0"/>
              </a:spcBef>
              <a:spcAft>
                <a:spcPts val="0"/>
              </a:spcAft>
              <a:buSzPts val="1100"/>
              <a:buChar char="-"/>
            </a:pPr>
            <a:endParaRPr lang="en-US" dirty="0" smtClean="0"/>
          </a:p>
          <a:p>
            <a:pPr marL="457200" lvl="0" indent="-298450" algn="l" rtl="0">
              <a:spcBef>
                <a:spcPts val="0"/>
              </a:spcBef>
              <a:spcAft>
                <a:spcPts val="0"/>
              </a:spcAft>
              <a:buSzPts val="1100"/>
              <a:buChar char="-"/>
            </a:pPr>
            <a:r>
              <a:rPr lang="en-US" dirty="0" smtClean="0"/>
              <a:t>Because the lens sweeps the depth plane cyclically, the algorithm can also be implemented cyclically. As a result, the resolution of the color volume and the binary volume match.</a:t>
            </a:r>
          </a:p>
          <a:p>
            <a:pPr marL="457200" lvl="0" indent="-298450" algn="l" rtl="0">
              <a:spcBef>
                <a:spcPts val="0"/>
              </a:spcBef>
              <a:spcAft>
                <a:spcPts val="0"/>
              </a:spcAft>
              <a:buSzPts val="1100"/>
              <a:buChar char="-"/>
            </a:pPr>
            <a:endParaRPr lang="en-US" dirty="0" smtClean="0"/>
          </a:p>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409805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df8a6ae0e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df8a6ae0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Consider the standard VR display today.  It has a display panel and a magnifier lens that forms the image of the display panel at some distance away from the eyes - the distance at which this image is formed is fixed. </a:t>
            </a:r>
            <a:endParaRPr dirty="0"/>
          </a:p>
        </p:txBody>
      </p:sp>
    </p:spTree>
    <p:extLst>
      <p:ext uri="{BB962C8B-B14F-4D97-AF65-F5344CB8AC3E}">
        <p14:creationId xmlns:p14="http://schemas.microsoft.com/office/powerpoint/2010/main" val="3108055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5f9c9e6f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5f9c9e6f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One limitation of this rendering pipeline is that each color voxel is represented by a bunch of binary pixels at different depths - hence there is a loss of depth resolution which we analyzed theoretically and found it to be much better than previous displays and perceptually acceptable even by very conservative standards.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2684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3390ee18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3390ee18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smtClean="0"/>
              <a:t>In earlier approaches, the lens was</a:t>
            </a:r>
            <a:r>
              <a:rPr lang="en-US" baseline="0" dirty="0" smtClean="0"/>
              <a:t> stepped through certain focal states. Because these displays use a liquid lens, we would have to wait for the lens to settle down before presenting the image.</a:t>
            </a:r>
          </a:p>
          <a:p>
            <a:pPr marL="158750" lvl="0" indent="0" algn="l" rtl="0">
              <a:spcBef>
                <a:spcPts val="0"/>
              </a:spcBef>
              <a:spcAft>
                <a:spcPts val="0"/>
              </a:spcAft>
              <a:buSzPts val="1100"/>
              <a:buNone/>
            </a:pPr>
            <a:endParaRPr lang="en-US" baseline="0" dirty="0" smtClean="0"/>
          </a:p>
          <a:p>
            <a:pPr marL="158750" lvl="0" indent="0" algn="l" rtl="0">
              <a:spcBef>
                <a:spcPts val="0"/>
              </a:spcBef>
              <a:spcAft>
                <a:spcPts val="0"/>
              </a:spcAft>
              <a:buSzPts val="1100"/>
              <a:buNone/>
            </a:pPr>
            <a:r>
              <a:rPr lang="en-US" baseline="0" dirty="0" smtClean="0"/>
              <a:t>In our approach, we drive the lens in a continuous state, perform the decomposition on a per-voxel basis instead of per-image basis, and use an HDR illuminator. </a:t>
            </a:r>
            <a:endParaRPr lang="en-US" dirty="0" smtClean="0"/>
          </a:p>
          <a:p>
            <a:pPr marL="158750" lvl="0" indent="0" algn="l" rtl="0">
              <a:spcBef>
                <a:spcPts val="0"/>
              </a:spcBef>
              <a:spcAft>
                <a:spcPts val="0"/>
              </a:spcAft>
              <a:buSzPts val="1100"/>
              <a:buNone/>
            </a:pPr>
            <a:endParaRPr lang="en-US" dirty="0" smtClean="0"/>
          </a:p>
        </p:txBody>
      </p:sp>
    </p:spTree>
    <p:extLst>
      <p:ext uri="{BB962C8B-B14F-4D97-AF65-F5344CB8AC3E}">
        <p14:creationId xmlns:p14="http://schemas.microsoft.com/office/powerpoint/2010/main" val="3865002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3390ee18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3390ee18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smtClean="0"/>
              <a:t>Here’s a comparison of key specs between our paper and the</a:t>
            </a:r>
            <a:r>
              <a:rPr lang="en-US" baseline="0" dirty="0" smtClean="0"/>
              <a:t> earlier papers. For a small penalty in depth blur, we are able to significantly increase the number of depth planes. </a:t>
            </a:r>
          </a:p>
          <a:p>
            <a:pPr marL="158750" lvl="0" indent="0" algn="l" rtl="0">
              <a:spcBef>
                <a:spcPts val="0"/>
              </a:spcBef>
              <a:spcAft>
                <a:spcPts val="0"/>
              </a:spcAft>
              <a:buSzPts val="1100"/>
              <a:buNone/>
            </a:pPr>
            <a:endParaRPr lang="en-US" baseline="0" dirty="0" smtClean="0"/>
          </a:p>
          <a:p>
            <a:pPr marL="158750" lvl="0" indent="0" algn="l" rtl="0">
              <a:spcBef>
                <a:spcPts val="0"/>
              </a:spcBef>
              <a:spcAft>
                <a:spcPts val="0"/>
              </a:spcAft>
              <a:buSzPts val="1100"/>
              <a:buNone/>
            </a:pPr>
            <a:r>
              <a:rPr lang="en-US" baseline="0" dirty="0" smtClean="0"/>
              <a:t>ADVANCE</a:t>
            </a:r>
          </a:p>
          <a:p>
            <a:pPr marL="158750" lvl="0" indent="0" algn="l" rtl="0">
              <a:spcBef>
                <a:spcPts val="0"/>
              </a:spcBef>
              <a:spcAft>
                <a:spcPts val="0"/>
              </a:spcAft>
              <a:buSzPts val="1100"/>
              <a:buNone/>
            </a:pPr>
            <a:endParaRPr lang="en-US" baseline="0" dirty="0" smtClean="0"/>
          </a:p>
          <a:p>
            <a:pPr marL="158750" lvl="0" indent="0" algn="l" rtl="0">
              <a:spcBef>
                <a:spcPts val="0"/>
              </a:spcBef>
              <a:spcAft>
                <a:spcPts val="0"/>
              </a:spcAft>
              <a:buSzPts val="1100"/>
              <a:buNone/>
            </a:pPr>
            <a:r>
              <a:rPr lang="en-US" baseline="0" dirty="0" smtClean="0"/>
              <a:t>This is very good for us because it has been shown that the spatial resolution in between the focal planes reduces a lot. So, by having more focal planes, we can maintain good spatial resolution across a larger volume. </a:t>
            </a:r>
            <a:endParaRPr dirty="0"/>
          </a:p>
        </p:txBody>
      </p:sp>
    </p:spTree>
    <p:extLst>
      <p:ext uri="{BB962C8B-B14F-4D97-AF65-F5344CB8AC3E}">
        <p14:creationId xmlns:p14="http://schemas.microsoft.com/office/powerpoint/2010/main" val="1637567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5effa7e1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5effa7e1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Here's a simulation of our rendering pipeline. The top left shows the current color volume slice, the top right shows the current binary volume's slice, and the bottom left shows the time integrated view </a:t>
            </a:r>
            <a:r>
              <a:rPr lang="en-US" dirty="0" err="1" smtClean="0"/>
              <a:t>tha</a:t>
            </a:r>
            <a:r>
              <a:rPr lang="en-US" dirty="0" smtClean="0"/>
              <a:t> the user may perceive - but this doesn't show focus cues, we'll come to that later. </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15890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33862da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633862da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tested our ideas with an off-line implementation for a static scene. To show a spatially registered demo, we placed several real world objects at difference distances from the display and placed virtual objects next to them.</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2485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69a8d5379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69a8d5379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result of this algorithm can be seen in these videos. The legend on the right indicates the relative distances of the real and virtual objects. Objects to the left of the optical axis are virtual objects and the objects to the right are real objects. The camera's focus is changed manually by adjusting the focus lens of the camera. Changing the focus of the camera does not get communicated to the display - so the display is constantly showing the virtual objects at the various depths irrespective of the camera's focus setting.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63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69a8d5379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69a8d5379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829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5fcfc70ce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5fcfc70ce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09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5fcfc70ce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5fcfc70ce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099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68ccd240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68ccd240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087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df8a6ae0e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df8a6ae0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While this distance is fixed, the virtual world that is presented occupies various other depths as well. </a:t>
            </a:r>
            <a:endParaRPr dirty="0"/>
          </a:p>
        </p:txBody>
      </p:sp>
    </p:spTree>
    <p:extLst>
      <p:ext uri="{BB962C8B-B14F-4D97-AF65-F5344CB8AC3E}">
        <p14:creationId xmlns:p14="http://schemas.microsoft.com/office/powerpoint/2010/main" val="2571560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a77b72ef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a77b72ef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542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df8a6ae0e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df8a6ae0e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547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df8a6ae0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df8a6ae0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983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df8a6ae0e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df8a6ae0e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893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df8a6ae0e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df8a6ae0e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323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df8a6ae0e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df8a6ae0e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193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68fd3b06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68fd3b06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Because of the few focal planes in MFP displays, objects in between the focal planes need to depicted by some scene decomposition algorithm that simulates the correct retinal defocus blur.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this comes at a cost of reduced resolution and contrast to show the in-between objects. </a:t>
            </a:r>
            <a:endParaRPr/>
          </a:p>
          <a:p>
            <a:pPr marL="0" lvl="0" indent="0" algn="l" rtl="0">
              <a:spcBef>
                <a:spcPts val="0"/>
              </a:spcBef>
              <a:spcAft>
                <a:spcPts val="0"/>
              </a:spcAft>
              <a:buNone/>
            </a:pPr>
            <a:endParaRPr/>
          </a:p>
          <a:p>
            <a:pPr marL="0" lvl="0" indent="0" algn="l" rtl="0">
              <a:spcBef>
                <a:spcPts val="0"/>
              </a:spcBef>
              <a:spcAft>
                <a:spcPts val="0"/>
              </a:spcAft>
              <a:buNone/>
            </a:pPr>
            <a:r>
              <a:rPr lang="en"/>
              <a:t>The basic take-away from this slide is that the higher the number of focal planes, the better the MFP display’s performance. </a:t>
            </a:r>
            <a:endParaRPr/>
          </a:p>
        </p:txBody>
      </p:sp>
    </p:spTree>
    <p:extLst>
      <p:ext uri="{BB962C8B-B14F-4D97-AF65-F5344CB8AC3E}">
        <p14:creationId xmlns:p14="http://schemas.microsoft.com/office/powerpoint/2010/main" val="4229767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effa7e1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5effa7e1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HF: consider cutting this slide; not important</a:t>
            </a:r>
            <a:endParaRPr/>
          </a:p>
        </p:txBody>
      </p:sp>
    </p:spTree>
    <p:extLst>
      <p:ext uri="{BB962C8B-B14F-4D97-AF65-F5344CB8AC3E}">
        <p14:creationId xmlns:p14="http://schemas.microsoft.com/office/powerpoint/2010/main" val="718464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69368ed8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69368ed8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270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effa7e1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effa7e1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783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df8a6ae0e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df8a6ae0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Since we have one display panel per eye, we can render the virtual world from two different perspectives and present a binocular set of images to the eyes - so the eyes can verge at the proper distance and observe the virtual world with correct parallax or correct binocular cues.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28176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df8a6ae0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df8a6ae0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440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effa7e1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effa7e1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out the range of depth. </a:t>
            </a:r>
            <a:endParaRPr/>
          </a:p>
          <a:p>
            <a:pPr marL="0" lvl="0" indent="0" algn="l" rtl="0">
              <a:spcBef>
                <a:spcPts val="0"/>
              </a:spcBef>
              <a:spcAft>
                <a:spcPts val="0"/>
              </a:spcAft>
              <a:buNone/>
            </a:pPr>
            <a:endParaRPr/>
          </a:p>
          <a:p>
            <a:pPr marL="0" lvl="0" indent="0" algn="l" rtl="0">
              <a:spcBef>
                <a:spcPts val="0"/>
              </a:spcBef>
              <a:spcAft>
                <a:spcPts val="0"/>
              </a:spcAft>
              <a:buNone/>
            </a:pPr>
            <a:r>
              <a:rPr lang="en"/>
              <a:t>Point out that within the cycle, the image goes back and forth - two opportunities to display imagery. Alternatively, we could display a new frame for every half the cycle of lens - the display frame rate would be twice the lens frame rate. </a:t>
            </a:r>
            <a:endParaRPr/>
          </a:p>
          <a:p>
            <a:pPr marL="0" lvl="0" indent="0" algn="l" rtl="0">
              <a:spcBef>
                <a:spcPts val="0"/>
              </a:spcBef>
              <a:spcAft>
                <a:spcPts val="0"/>
              </a:spcAft>
              <a:buNone/>
            </a:pPr>
            <a:endParaRPr/>
          </a:p>
          <a:p>
            <a:pPr marL="0" lvl="0" indent="0" algn="l" rtl="0">
              <a:spcBef>
                <a:spcPts val="0"/>
              </a:spcBef>
              <a:spcAft>
                <a:spcPts val="0"/>
              </a:spcAft>
              <a:buNone/>
            </a:pPr>
            <a:r>
              <a:rPr lang="en"/>
              <a:t>Point out changing FoV which is ignored for now.</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5758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df8a6ae0e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df8a6ae0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However, the virtual image plane is still fixed. The effect of this is that while the user verges to different distances to experience the virtual world, the eye is forced to focus to this virtual image plane which is at a fixed distance.  So the user is getting conflicting depth cues. This conflict is called the vergence-accommodation conflict.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This causes discomfort, headaches, and in some cases nausea. For any hope of wearing a VR or AR display for long hours, this problem must be solved, especially for the younger users of AR technology.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ADVANCE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For a display that solves the vergence accommodation conflict, the light rays will appear to originate from the virtual objects when considering both binocular and monocular cues. </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9397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ee5d02b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5ee5d02b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Our solution is to build a high-speed near-eye display that sweeps out a dense set of virtual images. Before diving into the details, let me just give you an idea of the dimensions of the volume.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18567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ee5d02b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5ee5d02b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Here's our lab space that we used for this project. From the display which is on the right to the wall on the left is 4M.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65201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ee5d02b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5ee5d02b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Our display is able to present imagery across this entire volume.</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1878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ee5d02b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5ee5d02b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I'll explain how our display is able to do this. Let's first look at the hardware components of the display.  Our display systems uses a DMD projector.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ADVANCE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 DMD chip is composed of several tiny micromirrors that can be flipped either to an on state or off state several thousand times per second, e.g. our DMD chip has a refresh rate of over 17000Hz or 17kHz. When coupled with a light source and projection optics, a DMD chip is essentially a high-speed binary projector - each frame is composed of either a bright pixel or a black pixel. Color imagery is generated using binary modulation and persistence of vision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27630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15611" y="992767"/>
            <a:ext cx="113608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15600" y="3778833"/>
            <a:ext cx="113608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415600" y="4202967"/>
            <a:ext cx="113608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0" y="285477"/>
            <a:ext cx="12192000" cy="726601"/>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925675"/>
            <a:ext cx="11360800" cy="5292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11535933" y="6279100"/>
            <a:ext cx="527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1" name="Google Shape;21;p4"/>
          <p:cNvSpPr txBox="1">
            <a:spLocks noGrp="1"/>
          </p:cNvSpPr>
          <p:nvPr>
            <p:ph type="body" idx="2"/>
          </p:nvPr>
        </p:nvSpPr>
        <p:spPr>
          <a:xfrm>
            <a:off x="1537667" y="6217675"/>
            <a:ext cx="9998000" cy="640200"/>
          </a:xfrm>
          <a:prstGeom prst="rect">
            <a:avLst/>
          </a:prstGeom>
        </p:spPr>
        <p:txBody>
          <a:bodyPr spcFirstLastPara="1" wrap="square" lIns="91425" tIns="91425" rIns="91425" bIns="91425" anchor="b" anchorCtr="0"/>
          <a:lstStyle>
            <a:lvl1pPr marL="457200" lvl="0" indent="-292100" rtl="0">
              <a:lnSpc>
                <a:spcPct val="100000"/>
              </a:lnSpc>
              <a:spcBef>
                <a:spcPts val="0"/>
              </a:spcBef>
              <a:spcAft>
                <a:spcPts val="0"/>
              </a:spcAft>
              <a:buClr>
                <a:schemeClr val="dk2"/>
              </a:buClr>
              <a:buSzPts val="1000"/>
              <a:buChar char="●"/>
              <a:defRPr sz="1000" i="1">
                <a:solidFill>
                  <a:schemeClr val="dk2"/>
                </a:solidFill>
              </a:defRPr>
            </a:lvl1pPr>
            <a:lvl2pPr marL="914400" lvl="1" indent="-292100" rtl="0">
              <a:lnSpc>
                <a:spcPct val="100000"/>
              </a:lnSpc>
              <a:spcBef>
                <a:spcPts val="0"/>
              </a:spcBef>
              <a:spcAft>
                <a:spcPts val="0"/>
              </a:spcAft>
              <a:buClr>
                <a:schemeClr val="dk2"/>
              </a:buClr>
              <a:buSzPts val="1000"/>
              <a:buChar char="○"/>
              <a:defRPr sz="1000" i="1">
                <a:solidFill>
                  <a:schemeClr val="dk2"/>
                </a:solidFill>
              </a:defRPr>
            </a:lvl2pPr>
            <a:lvl3pPr marL="1371600" lvl="2" indent="-292100" rtl="0">
              <a:lnSpc>
                <a:spcPct val="100000"/>
              </a:lnSpc>
              <a:spcBef>
                <a:spcPts val="0"/>
              </a:spcBef>
              <a:spcAft>
                <a:spcPts val="0"/>
              </a:spcAft>
              <a:buClr>
                <a:schemeClr val="dk2"/>
              </a:buClr>
              <a:buSzPts val="1000"/>
              <a:buChar char="■"/>
              <a:defRPr sz="1000" i="1">
                <a:solidFill>
                  <a:schemeClr val="dk2"/>
                </a:solidFill>
              </a:defRPr>
            </a:lvl3pPr>
            <a:lvl4pPr marL="1828800" lvl="3" indent="-292100" rtl="0">
              <a:lnSpc>
                <a:spcPct val="100000"/>
              </a:lnSpc>
              <a:spcBef>
                <a:spcPts val="0"/>
              </a:spcBef>
              <a:spcAft>
                <a:spcPts val="0"/>
              </a:spcAft>
              <a:buClr>
                <a:schemeClr val="dk2"/>
              </a:buClr>
              <a:buSzPts val="1000"/>
              <a:buChar char="●"/>
              <a:defRPr sz="1000" i="1">
                <a:solidFill>
                  <a:schemeClr val="dk2"/>
                </a:solidFill>
              </a:defRPr>
            </a:lvl4pPr>
            <a:lvl5pPr marL="2286000" lvl="4" indent="-292100" rtl="0">
              <a:lnSpc>
                <a:spcPct val="100000"/>
              </a:lnSpc>
              <a:spcBef>
                <a:spcPts val="0"/>
              </a:spcBef>
              <a:spcAft>
                <a:spcPts val="0"/>
              </a:spcAft>
              <a:buClr>
                <a:schemeClr val="dk2"/>
              </a:buClr>
              <a:buSzPts val="1000"/>
              <a:buChar char="○"/>
              <a:defRPr sz="1000" i="1">
                <a:solidFill>
                  <a:schemeClr val="dk2"/>
                </a:solidFill>
              </a:defRPr>
            </a:lvl5pPr>
            <a:lvl6pPr marL="2743200" lvl="5" indent="-292100" rtl="0">
              <a:lnSpc>
                <a:spcPct val="100000"/>
              </a:lnSpc>
              <a:spcBef>
                <a:spcPts val="0"/>
              </a:spcBef>
              <a:spcAft>
                <a:spcPts val="0"/>
              </a:spcAft>
              <a:buClr>
                <a:schemeClr val="dk2"/>
              </a:buClr>
              <a:buSzPts val="1000"/>
              <a:buChar char="■"/>
              <a:defRPr sz="1000" i="1">
                <a:solidFill>
                  <a:schemeClr val="dk2"/>
                </a:solidFill>
              </a:defRPr>
            </a:lvl6pPr>
            <a:lvl7pPr marL="3200400" lvl="6" indent="-292100" rtl="0">
              <a:lnSpc>
                <a:spcPct val="100000"/>
              </a:lnSpc>
              <a:spcBef>
                <a:spcPts val="0"/>
              </a:spcBef>
              <a:spcAft>
                <a:spcPts val="0"/>
              </a:spcAft>
              <a:buClr>
                <a:schemeClr val="dk2"/>
              </a:buClr>
              <a:buSzPts val="1000"/>
              <a:buChar char="●"/>
              <a:defRPr sz="1000" i="1">
                <a:solidFill>
                  <a:schemeClr val="dk2"/>
                </a:solidFill>
              </a:defRPr>
            </a:lvl7pPr>
            <a:lvl8pPr marL="3657600" lvl="7" indent="-292100" rtl="0">
              <a:lnSpc>
                <a:spcPct val="100000"/>
              </a:lnSpc>
              <a:spcBef>
                <a:spcPts val="0"/>
              </a:spcBef>
              <a:spcAft>
                <a:spcPts val="0"/>
              </a:spcAft>
              <a:buClr>
                <a:schemeClr val="dk2"/>
              </a:buClr>
              <a:buSzPts val="1000"/>
              <a:buChar char="○"/>
              <a:defRPr sz="1000" i="1">
                <a:solidFill>
                  <a:schemeClr val="dk2"/>
                </a:solidFill>
              </a:defRPr>
            </a:lvl8pPr>
            <a:lvl9pPr marL="4114800" lvl="8" indent="-292100" rtl="0">
              <a:lnSpc>
                <a:spcPct val="100000"/>
              </a:lnSpc>
              <a:spcBef>
                <a:spcPts val="0"/>
              </a:spcBef>
              <a:spcAft>
                <a:spcPts val="0"/>
              </a:spcAft>
              <a:buClr>
                <a:schemeClr val="dk2"/>
              </a:buClr>
              <a:buSzPts val="1000"/>
              <a:buChar char="■"/>
              <a:defRPr sz="1000" i="1">
                <a:solidFill>
                  <a:schemeClr val="dk2"/>
                </a:solidFill>
              </a:defRPr>
            </a:lvl9pPr>
          </a:lstStyle>
          <a:p>
            <a:endParaRP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85051"/>
            <a:ext cx="11360800" cy="840600"/>
          </a:xfrm>
          <a:prstGeom prst="rect">
            <a:avLst/>
          </a:prstGeom>
        </p:spPr>
        <p:txBody>
          <a:bodyPr spcFirstLastPara="1" wrap="square" lIns="91425" tIns="91425" rIns="91425" bIns="91425" anchor="t" anchorCtr="0"/>
          <a:lstStyle>
            <a:lvl1pPr lvl="0">
              <a:spcBef>
                <a:spcPts val="0"/>
              </a:spcBef>
              <a:spcAft>
                <a:spcPts val="0"/>
              </a:spcAft>
              <a:buClr>
                <a:srgbClr val="4B9CD3"/>
              </a:buClr>
              <a:buSzPts val="2800"/>
              <a:buNone/>
              <a:defRPr>
                <a:solidFill>
                  <a:srgbClr val="4B9CD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85051"/>
            <a:ext cx="11360800" cy="840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415600" y="1852800"/>
            <a:ext cx="3744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354000" y="3737433"/>
            <a:ext cx="53936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6586000" y="965433"/>
            <a:ext cx="5116000" cy="49269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2793190"/>
            <a:ext cx="7998400" cy="36543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11467600" y="6279100"/>
            <a:ext cx="5960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225470"/>
            <a:ext cx="11360800" cy="700183"/>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4B9CD3"/>
              </a:buClr>
              <a:buSzPts val="2800"/>
              <a:buNone/>
              <a:defRPr sz="2800">
                <a:solidFill>
                  <a:srgbClr val="4B9CD3"/>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925675"/>
            <a:ext cx="11360800" cy="5292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467600" y="6279100"/>
            <a:ext cx="5960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pic>
        <p:nvPicPr>
          <p:cNvPr id="9" name="Google Shape;9;p1"/>
          <p:cNvPicPr preferRelativeResize="0"/>
          <p:nvPr/>
        </p:nvPicPr>
        <p:blipFill>
          <a:blip r:embed="rId13">
            <a:alphaModFix/>
          </a:blip>
          <a:stretch>
            <a:fillRect/>
          </a:stretch>
        </p:blipFill>
        <p:spPr>
          <a:xfrm>
            <a:off x="36735" y="6391575"/>
            <a:ext cx="1450900" cy="299750"/>
          </a:xfrm>
          <a:prstGeom prst="rect">
            <a:avLst/>
          </a:prstGeom>
          <a:noFill/>
          <a:ln>
            <a:noFill/>
          </a:ln>
        </p:spPr>
      </p:pic>
      <p:sp>
        <p:nvSpPr>
          <p:cNvPr id="10" name="Google Shape;21;p4"/>
          <p:cNvSpPr txBox="1">
            <a:spLocks/>
          </p:cNvSpPr>
          <p:nvPr userDrawn="1"/>
        </p:nvSpPr>
        <p:spPr>
          <a:xfrm>
            <a:off x="922499" y="8576"/>
            <a:ext cx="9998000" cy="304577"/>
          </a:xfrm>
          <a:prstGeom prst="rect">
            <a:avLst/>
          </a:prstGeom>
        </p:spPr>
        <p:txBody>
          <a:bodyPr spcFirstLastPara="1" wrap="square" lIns="91425" tIns="91425" rIns="91425" bIns="91425" anchor="b" anchorCtr="0"/>
          <a:lstStyle>
            <a:defPPr marR="0" lvl="0" algn="l" rtl="0">
              <a:lnSpc>
                <a:spcPct val="100000"/>
              </a:lnSpc>
              <a:spcBef>
                <a:spcPts val="0"/>
              </a:spcBef>
              <a:spcAft>
                <a:spcPts val="0"/>
              </a:spcAft>
            </a:defPPr>
            <a:lvl1pPr marL="165100" marR="0" lvl="0" indent="0" algn="l" rtl="0">
              <a:lnSpc>
                <a:spcPct val="100000"/>
              </a:lnSpc>
              <a:spcBef>
                <a:spcPts val="0"/>
              </a:spcBef>
              <a:spcAft>
                <a:spcPts val="0"/>
              </a:spcAft>
              <a:buClr>
                <a:schemeClr val="dk2"/>
              </a:buClr>
              <a:buSzPts val="1000"/>
              <a:buFont typeface="Arial"/>
              <a:buNone/>
              <a:defRPr sz="1000" b="0" i="1" u="none" strike="noStrike" cap="none">
                <a:solidFill>
                  <a:schemeClr val="dk2"/>
                </a:solidFill>
                <a:latin typeface="Arial"/>
                <a:ea typeface="Arial"/>
                <a:cs typeface="Arial"/>
                <a:sym typeface="Arial"/>
              </a:defRPr>
            </a:lvl1pPr>
            <a:lvl2pPr marL="914400" marR="0" lvl="1" indent="-292100" algn="l" rtl="0">
              <a:lnSpc>
                <a:spcPct val="100000"/>
              </a:lnSpc>
              <a:spcBef>
                <a:spcPts val="0"/>
              </a:spcBef>
              <a:spcAft>
                <a:spcPts val="0"/>
              </a:spcAft>
              <a:buClr>
                <a:schemeClr val="dk2"/>
              </a:buClr>
              <a:buSzPts val="1000"/>
              <a:buFont typeface="Arial"/>
              <a:buChar char="○"/>
              <a:defRPr sz="1000" b="0" i="1" u="none" strike="noStrike" cap="none">
                <a:solidFill>
                  <a:schemeClr val="dk2"/>
                </a:solidFill>
                <a:latin typeface="Arial"/>
                <a:ea typeface="Arial"/>
                <a:cs typeface="Arial"/>
                <a:sym typeface="Arial"/>
              </a:defRPr>
            </a:lvl2pPr>
            <a:lvl3pPr marL="1371600" marR="0" lvl="2" indent="-292100" algn="l" rtl="0">
              <a:lnSpc>
                <a:spcPct val="100000"/>
              </a:lnSpc>
              <a:spcBef>
                <a:spcPts val="0"/>
              </a:spcBef>
              <a:spcAft>
                <a:spcPts val="0"/>
              </a:spcAft>
              <a:buClr>
                <a:schemeClr val="dk2"/>
              </a:buClr>
              <a:buSzPts val="1000"/>
              <a:buFont typeface="Arial"/>
              <a:buChar char="■"/>
              <a:defRPr sz="1000" b="0" i="1" u="none" strike="noStrike" cap="none">
                <a:solidFill>
                  <a:schemeClr val="dk2"/>
                </a:solidFill>
                <a:latin typeface="Arial"/>
                <a:ea typeface="Arial"/>
                <a:cs typeface="Arial"/>
                <a:sym typeface="Arial"/>
              </a:defRPr>
            </a:lvl3pPr>
            <a:lvl4pPr marL="1828800" marR="0" lvl="3" indent="-292100" algn="l" rtl="0">
              <a:lnSpc>
                <a:spcPct val="100000"/>
              </a:lnSpc>
              <a:spcBef>
                <a:spcPts val="0"/>
              </a:spcBef>
              <a:spcAft>
                <a:spcPts val="0"/>
              </a:spcAft>
              <a:buClr>
                <a:schemeClr val="dk2"/>
              </a:buClr>
              <a:buSzPts val="1000"/>
              <a:buFont typeface="Arial"/>
              <a:buChar char="●"/>
              <a:defRPr sz="1000" b="0" i="1" u="none" strike="noStrike" cap="none">
                <a:solidFill>
                  <a:schemeClr val="dk2"/>
                </a:solidFill>
                <a:latin typeface="Arial"/>
                <a:ea typeface="Arial"/>
                <a:cs typeface="Arial"/>
                <a:sym typeface="Arial"/>
              </a:defRPr>
            </a:lvl4pPr>
            <a:lvl5pPr marL="2286000" marR="0" lvl="4" indent="-292100" algn="l" rtl="0">
              <a:lnSpc>
                <a:spcPct val="100000"/>
              </a:lnSpc>
              <a:spcBef>
                <a:spcPts val="0"/>
              </a:spcBef>
              <a:spcAft>
                <a:spcPts val="0"/>
              </a:spcAft>
              <a:buClr>
                <a:schemeClr val="dk2"/>
              </a:buClr>
              <a:buSzPts val="1000"/>
              <a:buFont typeface="Arial"/>
              <a:buChar char="○"/>
              <a:defRPr sz="1000" b="0" i="1" u="none" strike="noStrike" cap="none">
                <a:solidFill>
                  <a:schemeClr val="dk2"/>
                </a:solidFill>
                <a:latin typeface="Arial"/>
                <a:ea typeface="Arial"/>
                <a:cs typeface="Arial"/>
                <a:sym typeface="Arial"/>
              </a:defRPr>
            </a:lvl5pPr>
            <a:lvl6pPr marL="2743200" marR="0" lvl="5" indent="-292100" algn="l" rtl="0">
              <a:lnSpc>
                <a:spcPct val="100000"/>
              </a:lnSpc>
              <a:spcBef>
                <a:spcPts val="0"/>
              </a:spcBef>
              <a:spcAft>
                <a:spcPts val="0"/>
              </a:spcAft>
              <a:buClr>
                <a:schemeClr val="dk2"/>
              </a:buClr>
              <a:buSzPts val="1000"/>
              <a:buFont typeface="Arial"/>
              <a:buChar char="■"/>
              <a:defRPr sz="1000" b="0" i="1" u="none" strike="noStrike" cap="none">
                <a:solidFill>
                  <a:schemeClr val="dk2"/>
                </a:solidFill>
                <a:latin typeface="Arial"/>
                <a:ea typeface="Arial"/>
                <a:cs typeface="Arial"/>
                <a:sym typeface="Arial"/>
              </a:defRPr>
            </a:lvl6pPr>
            <a:lvl7pPr marL="3200400" marR="0" lvl="6" indent="-292100" algn="l" rtl="0">
              <a:lnSpc>
                <a:spcPct val="100000"/>
              </a:lnSpc>
              <a:spcBef>
                <a:spcPts val="0"/>
              </a:spcBef>
              <a:spcAft>
                <a:spcPts val="0"/>
              </a:spcAft>
              <a:buClr>
                <a:schemeClr val="dk2"/>
              </a:buClr>
              <a:buSzPts val="1000"/>
              <a:buFont typeface="Arial"/>
              <a:buChar char="●"/>
              <a:defRPr sz="1000" b="0" i="1" u="none" strike="noStrike" cap="none">
                <a:solidFill>
                  <a:schemeClr val="dk2"/>
                </a:solidFill>
                <a:latin typeface="Arial"/>
                <a:ea typeface="Arial"/>
                <a:cs typeface="Arial"/>
                <a:sym typeface="Arial"/>
              </a:defRPr>
            </a:lvl7pPr>
            <a:lvl8pPr marL="3657600" marR="0" lvl="7" indent="-292100" algn="l" rtl="0">
              <a:lnSpc>
                <a:spcPct val="100000"/>
              </a:lnSpc>
              <a:spcBef>
                <a:spcPts val="0"/>
              </a:spcBef>
              <a:spcAft>
                <a:spcPts val="0"/>
              </a:spcAft>
              <a:buClr>
                <a:schemeClr val="dk2"/>
              </a:buClr>
              <a:buSzPts val="1000"/>
              <a:buFont typeface="Arial"/>
              <a:buChar char="○"/>
              <a:defRPr sz="1000" b="0" i="1" u="none" strike="noStrike" cap="none">
                <a:solidFill>
                  <a:schemeClr val="dk2"/>
                </a:solidFill>
                <a:latin typeface="Arial"/>
                <a:ea typeface="Arial"/>
                <a:cs typeface="Arial"/>
                <a:sym typeface="Arial"/>
              </a:defRPr>
            </a:lvl8pPr>
            <a:lvl9pPr marL="4114800" marR="0" lvl="8" indent="-292100" algn="l" rtl="0">
              <a:lnSpc>
                <a:spcPct val="100000"/>
              </a:lnSpc>
              <a:spcBef>
                <a:spcPts val="0"/>
              </a:spcBef>
              <a:spcAft>
                <a:spcPts val="0"/>
              </a:spcAft>
              <a:buClr>
                <a:schemeClr val="dk2"/>
              </a:buClr>
              <a:buSzPts val="1000"/>
              <a:buFont typeface="Arial"/>
              <a:buChar char="■"/>
              <a:defRPr sz="1000" b="0" i="1" u="none" strike="noStrike" cap="none">
                <a:solidFill>
                  <a:schemeClr val="dk2"/>
                </a:solidFill>
                <a:latin typeface="Arial"/>
                <a:ea typeface="Arial"/>
                <a:cs typeface="Arial"/>
                <a:sym typeface="Arial"/>
              </a:defRPr>
            </a:lvl9pPr>
          </a:lstStyle>
          <a:p>
            <a:pPr algn="ctr"/>
            <a:r>
              <a:rPr lang="en-US" sz="1400" dirty="0" smtClean="0"/>
              <a:t>Rathinavel, Wang, Blate, Fuchs, “An Extended Depth-of-Field</a:t>
            </a:r>
            <a:r>
              <a:rPr lang="en-US" sz="1400" baseline="0" dirty="0" smtClean="0"/>
              <a:t> Volumetric AR Display</a:t>
            </a:r>
            <a:r>
              <a:rPr lang="en-US" sz="1400" dirty="0" smtClean="0"/>
              <a:t>”</a:t>
            </a:r>
            <a:endParaRPr lang="en-US" sz="1400"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3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0" y="2817194"/>
            <a:ext cx="12192000" cy="1069261"/>
          </a:xfrm>
          <a:prstGeom prst="rect">
            <a:avLst/>
          </a:prstGeom>
        </p:spPr>
        <p:txBody>
          <a:bodyPr spcFirstLastPara="1" wrap="square" lIns="91425" tIns="91425" rIns="91425" bIns="91425" anchor="b" anchorCtr="0">
            <a:noAutofit/>
          </a:bodyPr>
          <a:lstStyle/>
          <a:p>
            <a:r>
              <a:rPr lang="en" sz="3200" dirty="0"/>
              <a:t>An Extended Depth-of-Field </a:t>
            </a:r>
            <a:r>
              <a:rPr lang="en" sz="3200" dirty="0" smtClean="0"/>
              <a:t>Volumetric </a:t>
            </a:r>
            <a:r>
              <a:rPr lang="en" sz="3200" dirty="0"/>
              <a:t>Near-Eye AR Display</a:t>
            </a:r>
            <a:endParaRPr sz="3200" dirty="0"/>
          </a:p>
        </p:txBody>
      </p:sp>
      <p:sp>
        <p:nvSpPr>
          <p:cNvPr id="57" name="Google Shape;57;p13"/>
          <p:cNvSpPr txBox="1">
            <a:spLocks noGrp="1"/>
          </p:cNvSpPr>
          <p:nvPr>
            <p:ph type="subTitle" idx="1"/>
          </p:nvPr>
        </p:nvSpPr>
        <p:spPr>
          <a:xfrm>
            <a:off x="1875456" y="3997694"/>
            <a:ext cx="8520600" cy="1262967"/>
          </a:xfrm>
          <a:prstGeom prst="rect">
            <a:avLst/>
          </a:prstGeom>
        </p:spPr>
        <p:txBody>
          <a:bodyPr spcFirstLastPara="1" wrap="square" lIns="91425" tIns="91425" rIns="91425" bIns="91425" anchor="t" anchorCtr="0">
            <a:noAutofit/>
          </a:bodyPr>
          <a:lstStyle/>
          <a:p>
            <a:pPr marL="0" indent="0"/>
            <a:r>
              <a:rPr lang="en" sz="2200" dirty="0"/>
              <a:t>Kishore Rathinavel, </a:t>
            </a:r>
            <a:r>
              <a:rPr lang="en" sz="2400" dirty="0"/>
              <a:t>Hanpeng Wang, Alex Blate, Henry </a:t>
            </a:r>
            <a:r>
              <a:rPr lang="en" sz="2400" dirty="0" smtClean="0"/>
              <a:t>Fuchs</a:t>
            </a:r>
          </a:p>
          <a:p>
            <a:pPr marL="0" indent="0"/>
            <a:endParaRPr sz="2400" dirty="0"/>
          </a:p>
          <a:p>
            <a:pPr marL="0" indent="0">
              <a:buClr>
                <a:schemeClr val="dk1"/>
              </a:buClr>
              <a:buSzPts val="1100"/>
            </a:pPr>
            <a:r>
              <a:rPr lang="en" sz="2400" dirty="0"/>
              <a:t>UNC </a:t>
            </a:r>
            <a:r>
              <a:rPr lang="en" sz="2400" dirty="0"/>
              <a:t>Chapel Hill</a:t>
            </a:r>
            <a:endParaRPr sz="2200" dirty="0"/>
          </a:p>
        </p:txBody>
      </p:sp>
      <p:sp>
        <p:nvSpPr>
          <p:cNvPr id="2" name="TextBox 1"/>
          <p:cNvSpPr txBox="1"/>
          <p:nvPr/>
        </p:nvSpPr>
        <p:spPr>
          <a:xfrm>
            <a:off x="2610681" y="3"/>
            <a:ext cx="7050157" cy="307777"/>
          </a:xfrm>
          <a:prstGeom prst="rect">
            <a:avLst/>
          </a:prstGeom>
          <a:solidFill>
            <a:schemeClr val="bg1"/>
          </a:solidFill>
        </p:spPr>
        <p:txBody>
          <a:bodyPr wrap="square" rtlCol="0">
            <a:spAutoFit/>
          </a:bodyPr>
          <a:lstStyle/>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3680"/>
          <a:stretch/>
        </p:blipFill>
        <p:spPr>
          <a:xfrm>
            <a:off x="128400" y="216582"/>
            <a:ext cx="11935200" cy="2729866"/>
          </a:xfrm>
          <a:prstGeom prst="rect">
            <a:avLst/>
          </a:prstGeom>
        </p:spPr>
      </p:pic>
      <p:sp>
        <p:nvSpPr>
          <p:cNvPr id="4" name="Rectangle 3"/>
          <p:cNvSpPr/>
          <p:nvPr/>
        </p:nvSpPr>
        <p:spPr>
          <a:xfrm>
            <a:off x="1429657" y="5621926"/>
            <a:ext cx="9332685" cy="954107"/>
          </a:xfrm>
          <a:prstGeom prst="rect">
            <a:avLst/>
          </a:prstGeom>
        </p:spPr>
        <p:txBody>
          <a:bodyPr wrap="square">
            <a:spAutoFit/>
          </a:bodyPr>
          <a:lstStyle/>
          <a:p>
            <a:pPr algn="just"/>
            <a:r>
              <a:rPr lang="en-US" dirty="0"/>
              <a:t>This research was supported in part by NSF grant 1405847, by </a:t>
            </a:r>
            <a:r>
              <a:rPr lang="en-US" dirty="0"/>
              <a:t>a research </a:t>
            </a:r>
            <a:r>
              <a:rPr lang="en-US" dirty="0"/>
              <a:t>gift from Intel Corporation, and by the </a:t>
            </a:r>
            <a:r>
              <a:rPr lang="en-US" dirty="0" err="1"/>
              <a:t>BeingTogether</a:t>
            </a:r>
            <a:r>
              <a:rPr lang="en-US" dirty="0"/>
              <a:t> </a:t>
            </a:r>
            <a:r>
              <a:rPr lang="en-US" dirty="0"/>
              <a:t>Center, a </a:t>
            </a:r>
            <a:r>
              <a:rPr lang="en-US" dirty="0"/>
              <a:t>collaboration between Nanyang Technological University (NTU) Singapore and University of North Carolina (UNC) at Chapel Hill. </a:t>
            </a:r>
            <a:r>
              <a:rPr lang="en-US" dirty="0" smtClean="0"/>
              <a:t>Thanks </a:t>
            </a:r>
            <a:r>
              <a:rPr lang="en-US" dirty="0"/>
              <a:t>also to Peter Lincoln, Andrei State, and Jim </a:t>
            </a:r>
            <a:r>
              <a:rPr lang="en-US" dirty="0" err="1"/>
              <a:t>Mahaney</a:t>
            </a:r>
            <a:r>
              <a:rPr lang="en-US" dirty="0"/>
              <a:t> for helpful discussions.</a:t>
            </a:r>
            <a:endParaRPr lang="en-US" dirty="0"/>
          </a:p>
        </p:txBody>
      </p:sp>
      <p:sp>
        <p:nvSpPr>
          <p:cNvPr id="5" name="Slide Number Placeholder 4"/>
          <p:cNvSpPr>
            <a:spLocks noGrp="1"/>
          </p:cNvSpPr>
          <p:nvPr>
            <p:ph type="sldNum" idx="12"/>
          </p:nvPr>
        </p:nvSpPr>
        <p:spPr/>
        <p:txBody>
          <a:bodyPr/>
          <a:lstStyle/>
          <a:p>
            <a:fld id="{00000000-1234-1234-1234-123412341234}" type="slidenum">
              <a:rPr lang="en" smtClean="0"/>
              <a:pPr/>
              <a:t>1</a:t>
            </a:fld>
            <a:endParaRPr lang="e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dirty="0"/>
              <a:t>Focus-Tunable Lens</a:t>
            </a:r>
            <a:endParaRPr dirty="0"/>
          </a:p>
        </p:txBody>
      </p:sp>
      <p:sp>
        <p:nvSpPr>
          <p:cNvPr id="167" name="Google Shape;167;p23"/>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169" name="Google Shape;169;p23"/>
          <p:cNvPicPr preferRelativeResize="0"/>
          <p:nvPr/>
        </p:nvPicPr>
        <p:blipFill>
          <a:blip r:embed="rId3">
            <a:extLst>
              <a:ext uri="{28A0092B-C50C-407E-A947-70E740481C1C}">
                <a14:useLocalDpi xmlns:a14="http://schemas.microsoft.com/office/drawing/2010/main" val="0"/>
              </a:ext>
            </a:extLst>
          </a:blip>
          <a:stretch>
            <a:fillRect/>
          </a:stretch>
        </p:blipFill>
        <p:spPr>
          <a:xfrm>
            <a:off x="1270358" y="892585"/>
            <a:ext cx="9651284" cy="5645189"/>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10</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1916" y="1012076"/>
            <a:ext cx="2154017" cy="2143522"/>
          </a:xfrm>
          <a:prstGeom prst="rect">
            <a:avLst/>
          </a:prstGeom>
        </p:spPr>
      </p:pic>
    </p:spTree>
    <p:extLst>
      <p:ext uri="{BB962C8B-B14F-4D97-AF65-F5344CB8AC3E}">
        <p14:creationId xmlns:p14="http://schemas.microsoft.com/office/powerpoint/2010/main" val="4110904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1524000" y="171476"/>
            <a:ext cx="9144000" cy="840600"/>
          </a:xfrm>
          <a:prstGeom prst="rect">
            <a:avLst/>
          </a:prstGeom>
        </p:spPr>
        <p:txBody>
          <a:bodyPr spcFirstLastPara="1" wrap="square" lIns="91425" tIns="91425" rIns="91425" bIns="91425" anchor="t" anchorCtr="0">
            <a:noAutofit/>
          </a:bodyPr>
          <a:lstStyle/>
          <a:p>
            <a:r>
              <a:rPr lang="en" sz="2400" dirty="0"/>
              <a:t>DMD projector and Focus-Tunable Lens are synchronized</a:t>
            </a:r>
            <a:endParaRPr sz="2400" dirty="0"/>
          </a:p>
        </p:txBody>
      </p:sp>
      <p:pic>
        <p:nvPicPr>
          <p:cNvPr id="169" name="Google Shape;169;p23"/>
          <p:cNvPicPr preferRelativeResize="0"/>
          <p:nvPr/>
        </p:nvPicPr>
        <p:blipFill>
          <a:blip r:embed="rId3">
            <a:extLst>
              <a:ext uri="{28A0092B-C50C-407E-A947-70E740481C1C}">
                <a14:useLocalDpi xmlns:a14="http://schemas.microsoft.com/office/drawing/2010/main" val="0"/>
              </a:ext>
            </a:extLst>
          </a:blip>
          <a:stretch>
            <a:fillRect/>
          </a:stretch>
        </p:blipFill>
        <p:spPr>
          <a:xfrm>
            <a:off x="2357692" y="591776"/>
            <a:ext cx="8137615" cy="4759820"/>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558" y="5614095"/>
            <a:ext cx="7724880" cy="665005"/>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373201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dirty="0"/>
              <a:t>High Dynamic Range (HDR) LED</a:t>
            </a:r>
            <a:endParaRPr dirty="0"/>
          </a:p>
        </p:txBody>
      </p:sp>
      <p:sp>
        <p:nvSpPr>
          <p:cNvPr id="167" name="Google Shape;167;p23"/>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169" name="Google Shape;169;p23"/>
          <p:cNvPicPr preferRelativeResize="0"/>
          <p:nvPr/>
        </p:nvPicPr>
        <p:blipFill>
          <a:blip r:embed="rId3">
            <a:extLst>
              <a:ext uri="{28A0092B-C50C-407E-A947-70E740481C1C}">
                <a14:useLocalDpi xmlns:a14="http://schemas.microsoft.com/office/drawing/2010/main" val="0"/>
              </a:ext>
            </a:extLst>
          </a:blip>
          <a:stretch>
            <a:fillRect/>
          </a:stretch>
        </p:blipFill>
        <p:spPr>
          <a:xfrm>
            <a:off x="1270358" y="892585"/>
            <a:ext cx="9651283" cy="5645189"/>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12</a:t>
            </a:fld>
            <a:endParaRPr lang="en"/>
          </a:p>
        </p:txBody>
      </p:sp>
      <p:sp>
        <p:nvSpPr>
          <p:cNvPr id="7" name="Oval 6"/>
          <p:cNvSpPr/>
          <p:nvPr/>
        </p:nvSpPr>
        <p:spPr>
          <a:xfrm>
            <a:off x="8758491" y="766531"/>
            <a:ext cx="1570016" cy="9666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8418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1835700" y="171476"/>
            <a:ext cx="8520600" cy="840600"/>
          </a:xfrm>
          <a:prstGeom prst="rect">
            <a:avLst/>
          </a:prstGeom>
        </p:spPr>
        <p:txBody>
          <a:bodyPr spcFirstLastPara="1" wrap="square" lIns="91425" tIns="91425" rIns="91425" bIns="91425" anchor="b" anchorCtr="0">
            <a:noAutofit/>
          </a:bodyPr>
          <a:lstStyle/>
          <a:p>
            <a:r>
              <a:rPr lang="en"/>
              <a:t>Example of Single-Color Binary Focal Planes</a:t>
            </a:r>
            <a:endParaRPr/>
          </a:p>
        </p:txBody>
      </p:sp>
      <p:sp>
        <p:nvSpPr>
          <p:cNvPr id="177" name="Google Shape;177;p24"/>
          <p:cNvSpPr txBox="1">
            <a:spLocks noGrp="1"/>
          </p:cNvSpPr>
          <p:nvPr>
            <p:ph type="body" idx="1"/>
          </p:nvPr>
        </p:nvSpPr>
        <p:spPr>
          <a:xfrm>
            <a:off x="1835700" y="925675"/>
            <a:ext cx="8520600" cy="5518668"/>
          </a:xfrm>
          <a:prstGeom prst="rect">
            <a:avLst/>
          </a:prstGeom>
        </p:spPr>
        <p:txBody>
          <a:bodyPr spcFirstLastPara="1" wrap="square" lIns="91425" tIns="91425" rIns="91425" bIns="91425" anchor="b" anchorCtr="0">
            <a:noAutofit/>
          </a:bodyPr>
          <a:lstStyle/>
          <a:p>
            <a:pPr marL="0" indent="0" algn="ctr">
              <a:spcAft>
                <a:spcPts val="1600"/>
              </a:spcAft>
              <a:buNone/>
            </a:pPr>
            <a:r>
              <a:rPr lang="en" dirty="0"/>
              <a:t>(Camera images were cropped to display’s field of view)</a:t>
            </a:r>
            <a:endParaRPr dirty="0"/>
          </a:p>
        </p:txBody>
      </p:sp>
      <p:sp>
        <p:nvSpPr>
          <p:cNvPr id="179" name="Google Shape;179;p24"/>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7" name="Google Shape;180;p24"/>
          <p:cNvPicPr preferRelativeResize="0"/>
          <p:nvPr/>
        </p:nvPicPr>
        <p:blipFill rotWithShape="1">
          <a:blip r:embed="rId3">
            <a:alphaModFix/>
          </a:blip>
          <a:srcRect b="46903"/>
          <a:stretch/>
        </p:blipFill>
        <p:spPr>
          <a:xfrm>
            <a:off x="2423225" y="1144500"/>
            <a:ext cx="7345550" cy="2426014"/>
          </a:xfrm>
          <a:prstGeom prst="rect">
            <a:avLst/>
          </a:prstGeom>
          <a:noFill/>
          <a:ln>
            <a:noFill/>
          </a:ln>
        </p:spPr>
      </p:pic>
      <p:pic>
        <p:nvPicPr>
          <p:cNvPr id="180" name="Google Shape;180;p24"/>
          <p:cNvPicPr preferRelativeResize="0"/>
          <p:nvPr/>
        </p:nvPicPr>
        <p:blipFill rotWithShape="1">
          <a:blip r:embed="rId3">
            <a:alphaModFix/>
          </a:blip>
          <a:srcRect t="53415"/>
          <a:stretch/>
        </p:blipFill>
        <p:spPr>
          <a:xfrm>
            <a:off x="2423225" y="3585031"/>
            <a:ext cx="7345550" cy="2128471"/>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13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7800"/>
            <a:ext cx="12192000" cy="1122300"/>
          </a:xfrm>
        </p:spPr>
        <p:txBody>
          <a:bodyPr/>
          <a:lstStyle/>
          <a:p>
            <a:r>
              <a:rPr lang="en-US" sz="4000" dirty="0"/>
              <a:t>How to decompose a 3D scene to binary images?</a:t>
            </a:r>
          </a:p>
        </p:txBody>
      </p:sp>
      <p:sp>
        <p:nvSpPr>
          <p:cNvPr id="4" name="Slide Number Placeholder 3"/>
          <p:cNvSpPr>
            <a:spLocks noGrp="1"/>
          </p:cNvSpPr>
          <p:nvPr>
            <p:ph type="sldNum" idx="12"/>
          </p:nvPr>
        </p:nvSpPr>
        <p:spPr/>
        <p:txBody>
          <a:bodyPr/>
          <a:lstStyle/>
          <a:p>
            <a:fld id="{00000000-1234-1234-1234-123412341234}" type="slidenum">
              <a:rPr lang="en" smtClean="0"/>
              <a:pPr/>
              <a:t>14</a:t>
            </a:fld>
            <a:endParaRPr lang="en"/>
          </a:p>
        </p:txBody>
      </p:sp>
    </p:spTree>
    <p:extLst>
      <p:ext uri="{BB962C8B-B14F-4D97-AF65-F5344CB8AC3E}">
        <p14:creationId xmlns:p14="http://schemas.microsoft.com/office/powerpoint/2010/main" val="2140636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1835700" y="171476"/>
            <a:ext cx="8520600" cy="840600"/>
          </a:xfrm>
          <a:prstGeom prst="rect">
            <a:avLst/>
          </a:prstGeom>
        </p:spPr>
        <p:txBody>
          <a:bodyPr spcFirstLastPara="1" wrap="square" lIns="91425" tIns="91425" rIns="91425" bIns="91425" anchor="b" anchorCtr="0">
            <a:noAutofit/>
          </a:bodyPr>
          <a:lstStyle/>
          <a:p>
            <a:r>
              <a:rPr lang="en-US" sz="3000" dirty="0"/>
              <a:t>3D Scene to Color Volume</a:t>
            </a:r>
            <a:endParaRPr dirty="0"/>
          </a:p>
        </p:txBody>
      </p:sp>
      <p:sp>
        <p:nvSpPr>
          <p:cNvPr id="197" name="Google Shape;197;p26"/>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678" y="1508360"/>
            <a:ext cx="8700644" cy="4617274"/>
          </a:xfrm>
          <a:prstGeom prst="rect">
            <a:avLst/>
          </a:prstGeom>
        </p:spPr>
      </p:pic>
      <p:sp>
        <p:nvSpPr>
          <p:cNvPr id="5" name="Rectangle 4"/>
          <p:cNvSpPr/>
          <p:nvPr/>
        </p:nvSpPr>
        <p:spPr>
          <a:xfrm>
            <a:off x="2330292" y="1139028"/>
            <a:ext cx="1915909" cy="369332"/>
          </a:xfrm>
          <a:prstGeom prst="rect">
            <a:avLst/>
          </a:prstGeom>
        </p:spPr>
        <p:txBody>
          <a:bodyPr wrap="none">
            <a:spAutoFit/>
          </a:bodyPr>
          <a:lstStyle/>
          <a:p>
            <a:pPr marL="114300">
              <a:buSzPts val="1800"/>
            </a:pPr>
            <a:r>
              <a:rPr lang="en-US" sz="1800" dirty="0"/>
              <a:t>Opaque objects</a:t>
            </a:r>
            <a:endParaRPr lang="en-US" sz="1800" dirty="0"/>
          </a:p>
        </p:txBody>
      </p:sp>
      <p:sp>
        <p:nvSpPr>
          <p:cNvPr id="6" name="Slide Number Placeholder 5"/>
          <p:cNvSpPr>
            <a:spLocks noGrp="1"/>
          </p:cNvSpPr>
          <p:nvPr>
            <p:ph type="sldNum" idx="12"/>
          </p:nvPr>
        </p:nvSpPr>
        <p:spPr/>
        <p:txBody>
          <a:bodyPr/>
          <a:lstStyle/>
          <a:p>
            <a:fld id="{00000000-1234-1234-1234-123412341234}" type="slidenum">
              <a:rPr lang="en" smtClean="0"/>
              <a:pPr/>
              <a:t>15</a:t>
            </a:fld>
            <a:endParaRPr lang="e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1835700" y="171476"/>
            <a:ext cx="8520600" cy="840600"/>
          </a:xfrm>
          <a:prstGeom prst="rect">
            <a:avLst/>
          </a:prstGeom>
        </p:spPr>
        <p:txBody>
          <a:bodyPr spcFirstLastPara="1" wrap="square" lIns="91425" tIns="91425" rIns="91425" bIns="91425" anchor="ctr" anchorCtr="0">
            <a:noAutofit/>
          </a:bodyPr>
          <a:lstStyle/>
          <a:p>
            <a:r>
              <a:rPr lang="en-US" sz="3000" dirty="0"/>
              <a:t>Color to Binary Volume: Main </a:t>
            </a:r>
            <a:r>
              <a:rPr lang="en-US" sz="3000" dirty="0" smtClean="0"/>
              <a:t>Ideas</a:t>
            </a:r>
            <a:endParaRPr dirty="0"/>
          </a:p>
        </p:txBody>
      </p:sp>
      <p:sp>
        <p:nvSpPr>
          <p:cNvPr id="197" name="Google Shape;197;p26"/>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417" y="955176"/>
            <a:ext cx="4131723" cy="532115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14" y="953418"/>
            <a:ext cx="4133088" cy="5322916"/>
          </a:xfrm>
          <a:prstGeom prst="rect">
            <a:avLst/>
          </a:prstGeom>
        </p:spPr>
      </p:pic>
      <p:sp>
        <p:nvSpPr>
          <p:cNvPr id="7" name="TextBox 6"/>
          <p:cNvSpPr txBox="1"/>
          <p:nvPr/>
        </p:nvSpPr>
        <p:spPr>
          <a:xfrm>
            <a:off x="5644985" y="2366932"/>
            <a:ext cx="5890948"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color voxel can be  represented by multiple binary voxels as long as the binary voxels are distributed along the perspective projection lines and sufficiently close to the color </a:t>
            </a:r>
            <a:r>
              <a:rPr lang="en-US" sz="2000" dirty="0" smtClean="0"/>
              <a:t>voxel</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Binary representation can start and end at arbitrary depths</a:t>
            </a:r>
            <a:endParaRPr lang="en-US" sz="20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17" y="955176"/>
            <a:ext cx="4131723" cy="532115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414" y="953418"/>
            <a:ext cx="4133088" cy="5322916"/>
          </a:xfrm>
          <a:prstGeom prst="rect">
            <a:avLst/>
          </a:prstGeom>
        </p:spPr>
      </p:pic>
      <p:sp>
        <p:nvSpPr>
          <p:cNvPr id="8" name="Slide Number Placeholder 7"/>
          <p:cNvSpPr>
            <a:spLocks noGrp="1"/>
          </p:cNvSpPr>
          <p:nvPr>
            <p:ph type="sldNum" idx="12"/>
          </p:nvPr>
        </p:nvSpPr>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3793931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0" y="171476"/>
            <a:ext cx="12192000" cy="840600"/>
          </a:xfrm>
          <a:prstGeom prst="rect">
            <a:avLst/>
          </a:prstGeom>
        </p:spPr>
        <p:txBody>
          <a:bodyPr spcFirstLastPara="1" wrap="square" lIns="91425" tIns="91425" rIns="91425" bIns="91425" anchor="b" anchorCtr="0">
            <a:noAutofit/>
          </a:bodyPr>
          <a:lstStyle/>
          <a:p>
            <a:r>
              <a:rPr lang="en-US" sz="3000" dirty="0" smtClean="0"/>
              <a:t>Color to Binary Volume: Fixed </a:t>
            </a:r>
            <a:r>
              <a:rPr lang="en-US" sz="3000" dirty="0"/>
              <a:t>LED Illumination Cycle</a:t>
            </a:r>
            <a:endParaRPr dirty="0"/>
          </a:p>
        </p:txBody>
      </p:sp>
      <p:sp>
        <p:nvSpPr>
          <p:cNvPr id="197" name="Google Shape;197;p26"/>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graphicFrame>
        <p:nvGraphicFramePr>
          <p:cNvPr id="4" name="Table 3"/>
          <p:cNvGraphicFramePr>
            <a:graphicFrameLocks noGrp="1"/>
          </p:cNvGraphicFramePr>
          <p:nvPr>
            <p:extLst>
              <p:ext uri="{D42A27DB-BD31-4B8C-83A1-F6EECF244321}">
                <p14:modId xmlns:p14="http://schemas.microsoft.com/office/powerpoint/2010/main" val="4099859173"/>
              </p:ext>
            </p:extLst>
          </p:nvPr>
        </p:nvGraphicFramePr>
        <p:xfrm>
          <a:off x="1835700" y="4372788"/>
          <a:ext cx="8917024" cy="1188720"/>
        </p:xfrm>
        <a:graphic>
          <a:graphicData uri="http://schemas.openxmlformats.org/drawingml/2006/table">
            <a:tbl>
              <a:tblPr firstRow="1" bandRow="1">
                <a:tableStyleId>{70726D88-3CFE-4456-861D-1E7B22FF067A}</a:tableStyleId>
              </a:tblPr>
              <a:tblGrid>
                <a:gridCol w="1553031"/>
                <a:gridCol w="566461"/>
                <a:gridCol w="566461"/>
                <a:gridCol w="566461"/>
                <a:gridCol w="566461"/>
                <a:gridCol w="566461"/>
                <a:gridCol w="566461"/>
                <a:gridCol w="566461"/>
                <a:gridCol w="566461"/>
                <a:gridCol w="566461"/>
                <a:gridCol w="566461"/>
                <a:gridCol w="566461"/>
                <a:gridCol w="566461"/>
                <a:gridCol w="566461"/>
              </a:tblGrid>
              <a:tr h="310871">
                <a:tc>
                  <a:txBody>
                    <a:bodyPr/>
                    <a:lstStyle/>
                    <a:p>
                      <a:r>
                        <a:rPr lang="en-US" sz="1800" dirty="0" smtClean="0"/>
                        <a:t>Frame</a:t>
                      </a:r>
                    </a:p>
                  </a:txBody>
                  <a:tcPr anchor="ctr"/>
                </a:tc>
                <a:tc>
                  <a:txBody>
                    <a:bodyPr/>
                    <a:lstStyle/>
                    <a:p>
                      <a:pPr algn="ctr"/>
                      <a:r>
                        <a:rPr lang="en-US" sz="1800" dirty="0" smtClean="0"/>
                        <a:t>1</a:t>
                      </a:r>
                      <a:endParaRPr lang="en-US" sz="1800" dirty="0"/>
                    </a:p>
                  </a:txBody>
                  <a:tcPr anchor="ctr"/>
                </a:tc>
                <a:tc>
                  <a:txBody>
                    <a:bodyPr/>
                    <a:lstStyle/>
                    <a:p>
                      <a:pPr algn="ctr"/>
                      <a:r>
                        <a:rPr lang="en-US" sz="1800" dirty="0" smtClean="0"/>
                        <a:t>2</a:t>
                      </a:r>
                      <a:endParaRPr lang="en-US" sz="1800" dirty="0"/>
                    </a:p>
                  </a:txBody>
                  <a:tcPr anchor="ctr"/>
                </a:tc>
                <a:tc>
                  <a:txBody>
                    <a:bodyPr/>
                    <a:lstStyle/>
                    <a:p>
                      <a:pPr algn="ctr"/>
                      <a:r>
                        <a:rPr lang="en-US" sz="1800" dirty="0" smtClean="0"/>
                        <a:t>3</a:t>
                      </a:r>
                      <a:endParaRPr lang="en-US" sz="1800" dirty="0"/>
                    </a:p>
                  </a:txBody>
                  <a:tcPr anchor="ctr"/>
                </a:tc>
                <a:tc>
                  <a:txBody>
                    <a:bodyPr/>
                    <a:lstStyle/>
                    <a:p>
                      <a:pPr algn="ctr"/>
                      <a:r>
                        <a:rPr lang="en-US" sz="1800" dirty="0" smtClean="0"/>
                        <a:t>4</a:t>
                      </a:r>
                      <a:endParaRPr lang="en-US" sz="1800" dirty="0"/>
                    </a:p>
                  </a:txBody>
                  <a:tcPr anchor="ctr"/>
                </a:tc>
                <a:tc>
                  <a:txBody>
                    <a:bodyPr/>
                    <a:lstStyle/>
                    <a:p>
                      <a:pPr algn="ctr"/>
                      <a:r>
                        <a:rPr lang="en-US" sz="1800" dirty="0" smtClean="0"/>
                        <a:t>5</a:t>
                      </a:r>
                      <a:endParaRPr lang="en-US" sz="1800" dirty="0"/>
                    </a:p>
                  </a:txBody>
                  <a:tcPr anchor="ctr"/>
                </a:tc>
                <a:tc>
                  <a:txBody>
                    <a:bodyPr/>
                    <a:lstStyle/>
                    <a:p>
                      <a:pPr algn="ctr"/>
                      <a:r>
                        <a:rPr lang="en-US" sz="1800" dirty="0" smtClean="0"/>
                        <a:t>6</a:t>
                      </a:r>
                      <a:endParaRPr lang="en-US" sz="1800" dirty="0"/>
                    </a:p>
                  </a:txBody>
                  <a:tcPr anchor="ctr"/>
                </a:tc>
                <a:tc>
                  <a:txBody>
                    <a:bodyPr/>
                    <a:lstStyle/>
                    <a:p>
                      <a:pPr algn="ctr"/>
                      <a:r>
                        <a:rPr lang="en-US" sz="1800" dirty="0" smtClean="0"/>
                        <a:t>7</a:t>
                      </a:r>
                      <a:endParaRPr lang="en-US" sz="1800" dirty="0"/>
                    </a:p>
                  </a:txBody>
                  <a:tcPr anchor="ctr"/>
                </a:tc>
                <a:tc>
                  <a:txBody>
                    <a:bodyPr/>
                    <a:lstStyle/>
                    <a:p>
                      <a:pPr algn="ctr"/>
                      <a:r>
                        <a:rPr lang="en-US" sz="1800" dirty="0" smtClean="0"/>
                        <a:t>8</a:t>
                      </a:r>
                      <a:endParaRPr lang="en-US" sz="1800" dirty="0"/>
                    </a:p>
                  </a:txBody>
                  <a:tcPr anchor="ctr"/>
                </a:tc>
                <a:tc>
                  <a:txBody>
                    <a:bodyPr/>
                    <a:lstStyle/>
                    <a:p>
                      <a:pPr algn="ctr"/>
                      <a:r>
                        <a:rPr lang="en-US" sz="1800" dirty="0" smtClean="0"/>
                        <a:t>9</a:t>
                      </a:r>
                      <a:endParaRPr lang="en-US" sz="1800" dirty="0"/>
                    </a:p>
                  </a:txBody>
                  <a:tcPr anchor="ctr"/>
                </a:tc>
                <a:tc>
                  <a:txBody>
                    <a:bodyPr/>
                    <a:lstStyle/>
                    <a:p>
                      <a:pPr algn="ctr"/>
                      <a:r>
                        <a:rPr lang="en-US" sz="1800" dirty="0" smtClean="0"/>
                        <a:t>10</a:t>
                      </a:r>
                      <a:endParaRPr lang="en-US" sz="1800" dirty="0"/>
                    </a:p>
                  </a:txBody>
                  <a:tcPr anchor="ctr"/>
                </a:tc>
                <a:tc>
                  <a:txBody>
                    <a:bodyPr/>
                    <a:lstStyle/>
                    <a:p>
                      <a:pPr algn="ctr"/>
                      <a:r>
                        <a:rPr lang="en-US" sz="1800" dirty="0" smtClean="0"/>
                        <a:t>11</a:t>
                      </a:r>
                      <a:endParaRPr lang="en-US" sz="1800" dirty="0"/>
                    </a:p>
                  </a:txBody>
                  <a:tcPr anchor="ctr"/>
                </a:tc>
                <a:tc>
                  <a:txBody>
                    <a:bodyPr/>
                    <a:lstStyle/>
                    <a:p>
                      <a:pPr algn="ctr"/>
                      <a:r>
                        <a:rPr lang="en-US" sz="1800" dirty="0" smtClean="0"/>
                        <a:t>12</a:t>
                      </a:r>
                      <a:endParaRPr lang="en-US" sz="1800" dirty="0"/>
                    </a:p>
                  </a:txBody>
                  <a:tcPr anchor="ctr"/>
                </a:tc>
                <a:tc>
                  <a:txBody>
                    <a:bodyPr/>
                    <a:lstStyle/>
                    <a:p>
                      <a:pPr algn="ctr"/>
                      <a:r>
                        <a:rPr lang="en-US" sz="2400" dirty="0" smtClean="0"/>
                        <a:t>…</a:t>
                      </a:r>
                      <a:endParaRPr lang="en-US" sz="1800" dirty="0"/>
                    </a:p>
                  </a:txBody>
                  <a:tcPr anchor="ctr"/>
                </a:tc>
              </a:tr>
              <a:tr h="310871">
                <a:tc>
                  <a:txBody>
                    <a:bodyPr/>
                    <a:lstStyle/>
                    <a:p>
                      <a:r>
                        <a:rPr lang="en-US" sz="1800" dirty="0" smtClean="0"/>
                        <a:t>LED Value</a:t>
                      </a:r>
                      <a:endParaRPr lang="en-US" sz="1800" dirty="0"/>
                    </a:p>
                  </a:txBody>
                  <a:tcPr anchor="ctr"/>
                </a:tc>
                <a:tc>
                  <a:txBody>
                    <a:bodyPr/>
                    <a:lstStyle/>
                    <a:p>
                      <a:pPr algn="ctr"/>
                      <a:r>
                        <a:rPr lang="en-US" sz="1800" dirty="0" smtClean="0"/>
                        <a:t>1R</a:t>
                      </a:r>
                      <a:endParaRPr lang="en-US" sz="1800" dirty="0"/>
                    </a:p>
                  </a:txBody>
                  <a:tcPr anchor="ctr"/>
                </a:tc>
                <a:tc>
                  <a:txBody>
                    <a:bodyPr/>
                    <a:lstStyle/>
                    <a:p>
                      <a:pPr algn="ctr"/>
                      <a:r>
                        <a:rPr lang="en-US" sz="1800" dirty="0" smtClean="0"/>
                        <a:t>2R</a:t>
                      </a:r>
                      <a:endParaRPr lang="en-US" sz="1800" dirty="0"/>
                    </a:p>
                  </a:txBody>
                  <a:tcPr anchor="ctr"/>
                </a:tc>
                <a:tc>
                  <a:txBody>
                    <a:bodyPr/>
                    <a:lstStyle/>
                    <a:p>
                      <a:pPr algn="ctr"/>
                      <a:r>
                        <a:rPr lang="en-US" sz="1800" dirty="0" smtClean="0"/>
                        <a:t>4R</a:t>
                      </a:r>
                      <a:endParaRPr lang="en-US" sz="1800" dirty="0"/>
                    </a:p>
                  </a:txBody>
                  <a:tcPr anchor="ctr"/>
                </a:tc>
                <a:tc>
                  <a:txBody>
                    <a:bodyPr/>
                    <a:lstStyle/>
                    <a:p>
                      <a:pPr algn="ctr"/>
                      <a:r>
                        <a:rPr lang="en-US" sz="1800" dirty="0" smtClean="0"/>
                        <a:t>8R</a:t>
                      </a:r>
                      <a:endParaRPr lang="en-US" sz="1800" dirty="0"/>
                    </a:p>
                  </a:txBody>
                  <a:tcPr anchor="ctr"/>
                </a:tc>
                <a:tc>
                  <a:txBody>
                    <a:bodyPr/>
                    <a:lstStyle/>
                    <a:p>
                      <a:pPr algn="ctr"/>
                      <a:r>
                        <a:rPr lang="en-US" sz="1800" dirty="0" smtClean="0"/>
                        <a:t>1G</a:t>
                      </a:r>
                      <a:endParaRPr lang="en-US" sz="1800" dirty="0"/>
                    </a:p>
                  </a:txBody>
                  <a:tcPr anchor="ctr"/>
                </a:tc>
                <a:tc>
                  <a:txBody>
                    <a:bodyPr/>
                    <a:lstStyle/>
                    <a:p>
                      <a:pPr algn="ctr"/>
                      <a:r>
                        <a:rPr lang="en-US" sz="1800" dirty="0" smtClean="0"/>
                        <a:t>2G</a:t>
                      </a:r>
                      <a:endParaRPr lang="en-US" sz="1800" dirty="0"/>
                    </a:p>
                  </a:txBody>
                  <a:tcPr anchor="ctr"/>
                </a:tc>
                <a:tc>
                  <a:txBody>
                    <a:bodyPr/>
                    <a:lstStyle/>
                    <a:p>
                      <a:pPr algn="ctr"/>
                      <a:r>
                        <a:rPr lang="en-US" sz="1800" dirty="0" smtClean="0"/>
                        <a:t>4G</a:t>
                      </a:r>
                      <a:endParaRPr lang="en-US" sz="1800" dirty="0"/>
                    </a:p>
                  </a:txBody>
                  <a:tcPr anchor="ctr"/>
                </a:tc>
                <a:tc>
                  <a:txBody>
                    <a:bodyPr/>
                    <a:lstStyle/>
                    <a:p>
                      <a:pPr algn="ctr"/>
                      <a:r>
                        <a:rPr lang="en-US" sz="1800" dirty="0" smtClean="0"/>
                        <a:t>8G</a:t>
                      </a:r>
                      <a:endParaRPr lang="en-US" sz="1800" dirty="0"/>
                    </a:p>
                  </a:txBody>
                  <a:tcPr anchor="ctr"/>
                </a:tc>
                <a:tc>
                  <a:txBody>
                    <a:bodyPr/>
                    <a:lstStyle/>
                    <a:p>
                      <a:pPr algn="ctr"/>
                      <a:r>
                        <a:rPr lang="en-US" sz="1800" dirty="0" smtClean="0"/>
                        <a:t>1B</a:t>
                      </a:r>
                      <a:endParaRPr lang="en-US" sz="1800" dirty="0"/>
                    </a:p>
                  </a:txBody>
                  <a:tcPr anchor="ctr"/>
                </a:tc>
                <a:tc>
                  <a:txBody>
                    <a:bodyPr/>
                    <a:lstStyle/>
                    <a:p>
                      <a:pPr algn="ctr"/>
                      <a:r>
                        <a:rPr lang="en-US" sz="1800" dirty="0" smtClean="0"/>
                        <a:t>2B</a:t>
                      </a:r>
                      <a:endParaRPr lang="en-US" sz="1800" dirty="0"/>
                    </a:p>
                  </a:txBody>
                  <a:tcPr anchor="ctr"/>
                </a:tc>
                <a:tc>
                  <a:txBody>
                    <a:bodyPr/>
                    <a:lstStyle/>
                    <a:p>
                      <a:pPr algn="ctr"/>
                      <a:r>
                        <a:rPr lang="en-US" sz="1800" dirty="0" smtClean="0"/>
                        <a:t>4B</a:t>
                      </a:r>
                      <a:endParaRPr lang="en-US" sz="1800" dirty="0"/>
                    </a:p>
                  </a:txBody>
                  <a:tcPr anchor="ctr"/>
                </a:tc>
                <a:tc>
                  <a:txBody>
                    <a:bodyPr/>
                    <a:lstStyle/>
                    <a:p>
                      <a:pPr algn="ctr"/>
                      <a:r>
                        <a:rPr lang="en-US" sz="1800" dirty="0" smtClean="0"/>
                        <a:t>8B</a:t>
                      </a:r>
                      <a:endParaRPr lang="en-US" sz="1800" dirty="0"/>
                    </a:p>
                  </a:txBody>
                  <a:tcPr anchor="ctr"/>
                </a:tc>
                <a:tc>
                  <a:txBody>
                    <a:bodyPr/>
                    <a:lstStyle/>
                    <a:p>
                      <a:pPr algn="ctr"/>
                      <a:endParaRPr lang="en-US" sz="1800" dirty="0"/>
                    </a:p>
                  </a:txBody>
                  <a:tcPr anchor="ctr"/>
                </a:tc>
              </a:tr>
              <a:tr h="310871">
                <a:tc>
                  <a:txBody>
                    <a:bodyPr/>
                    <a:lstStyle/>
                    <a:p>
                      <a:r>
                        <a:rPr lang="en-US" sz="1800" dirty="0" smtClean="0"/>
                        <a:t>Illumination</a:t>
                      </a:r>
                      <a:endParaRPr lang="en-US" sz="1800" dirty="0"/>
                    </a:p>
                  </a:txBody>
                  <a:tcPr/>
                </a:tc>
                <a:tc>
                  <a:txBody>
                    <a:bodyPr/>
                    <a:lstStyle/>
                    <a:p>
                      <a:endParaRPr lang="en-US" sz="1800" dirty="0">
                        <a:solidFill>
                          <a:srgbClr val="FF0000"/>
                        </a:solidFill>
                      </a:endParaRPr>
                    </a:p>
                  </a:txBody>
                  <a:tcPr>
                    <a:solidFill>
                      <a:srgbClr val="200000"/>
                    </a:solidFill>
                  </a:tcPr>
                </a:tc>
                <a:tc>
                  <a:txBody>
                    <a:bodyPr/>
                    <a:lstStyle/>
                    <a:p>
                      <a:endParaRPr lang="en-US" sz="1800" dirty="0"/>
                    </a:p>
                  </a:txBody>
                  <a:tcPr>
                    <a:solidFill>
                      <a:srgbClr val="400000"/>
                    </a:solidFill>
                  </a:tcPr>
                </a:tc>
                <a:tc>
                  <a:txBody>
                    <a:bodyPr/>
                    <a:lstStyle/>
                    <a:p>
                      <a:endParaRPr lang="en-US" sz="1800" dirty="0"/>
                    </a:p>
                  </a:txBody>
                  <a:tcPr>
                    <a:solidFill>
                      <a:srgbClr val="800000"/>
                    </a:solidFill>
                  </a:tcPr>
                </a:tc>
                <a:tc>
                  <a:txBody>
                    <a:bodyPr/>
                    <a:lstStyle/>
                    <a:p>
                      <a:endParaRPr lang="en-US" sz="1800" dirty="0"/>
                    </a:p>
                  </a:txBody>
                  <a:tcPr>
                    <a:solidFill>
                      <a:srgbClr val="FF0000"/>
                    </a:solidFill>
                  </a:tcPr>
                </a:tc>
                <a:tc>
                  <a:txBody>
                    <a:bodyPr/>
                    <a:lstStyle/>
                    <a:p>
                      <a:endParaRPr lang="en-US" sz="1800" dirty="0"/>
                    </a:p>
                  </a:txBody>
                  <a:tcPr>
                    <a:solidFill>
                      <a:srgbClr val="002000"/>
                    </a:solidFill>
                  </a:tcPr>
                </a:tc>
                <a:tc>
                  <a:txBody>
                    <a:bodyPr/>
                    <a:lstStyle/>
                    <a:p>
                      <a:endParaRPr lang="en-US" sz="1800" dirty="0"/>
                    </a:p>
                  </a:txBody>
                  <a:tcPr>
                    <a:solidFill>
                      <a:srgbClr val="004000"/>
                    </a:solidFill>
                  </a:tcPr>
                </a:tc>
                <a:tc>
                  <a:txBody>
                    <a:bodyPr/>
                    <a:lstStyle/>
                    <a:p>
                      <a:endParaRPr lang="en-US" sz="1800" dirty="0"/>
                    </a:p>
                  </a:txBody>
                  <a:tcPr>
                    <a:solidFill>
                      <a:srgbClr val="008000"/>
                    </a:solidFill>
                  </a:tcPr>
                </a:tc>
                <a:tc>
                  <a:txBody>
                    <a:bodyPr/>
                    <a:lstStyle/>
                    <a:p>
                      <a:endParaRPr lang="en-US" sz="1800" dirty="0"/>
                    </a:p>
                  </a:txBody>
                  <a:tcPr>
                    <a:solidFill>
                      <a:srgbClr val="00FF00"/>
                    </a:solidFill>
                  </a:tcPr>
                </a:tc>
                <a:tc>
                  <a:txBody>
                    <a:bodyPr/>
                    <a:lstStyle/>
                    <a:p>
                      <a:endParaRPr lang="en-US" sz="1800" dirty="0"/>
                    </a:p>
                  </a:txBody>
                  <a:tcPr>
                    <a:solidFill>
                      <a:srgbClr val="000020"/>
                    </a:solidFill>
                  </a:tcPr>
                </a:tc>
                <a:tc>
                  <a:txBody>
                    <a:bodyPr/>
                    <a:lstStyle/>
                    <a:p>
                      <a:endParaRPr lang="en-US" sz="1800" dirty="0"/>
                    </a:p>
                  </a:txBody>
                  <a:tcPr>
                    <a:solidFill>
                      <a:srgbClr val="000040"/>
                    </a:solidFill>
                  </a:tcPr>
                </a:tc>
                <a:tc>
                  <a:txBody>
                    <a:bodyPr/>
                    <a:lstStyle/>
                    <a:p>
                      <a:endParaRPr lang="en-US" sz="1800" dirty="0"/>
                    </a:p>
                  </a:txBody>
                  <a:tcPr>
                    <a:solidFill>
                      <a:srgbClr val="000080"/>
                    </a:solidFill>
                  </a:tcPr>
                </a:tc>
                <a:tc>
                  <a:txBody>
                    <a:bodyPr/>
                    <a:lstStyle/>
                    <a:p>
                      <a:endParaRPr lang="en-US" sz="1800" dirty="0"/>
                    </a:p>
                  </a:txBody>
                  <a:tcPr>
                    <a:solidFill>
                      <a:srgbClr val="0000FF"/>
                    </a:solidFill>
                  </a:tcPr>
                </a:tc>
                <a:tc>
                  <a:txBody>
                    <a:bodyPr/>
                    <a:lstStyle/>
                    <a:p>
                      <a:endParaRPr lang="en-US" sz="1800" dirty="0"/>
                    </a:p>
                  </a:txBody>
                  <a:tcPr>
                    <a:noFill/>
                  </a:tcPr>
                </a:tc>
              </a:tr>
            </a:tbl>
          </a:graphicData>
        </a:graphic>
      </p:graphicFrame>
      <p:sp>
        <p:nvSpPr>
          <p:cNvPr id="5" name="TextBox 4"/>
          <p:cNvSpPr txBox="1"/>
          <p:nvPr/>
        </p:nvSpPr>
        <p:spPr>
          <a:xfrm>
            <a:off x="3209925" y="3972677"/>
            <a:ext cx="6168574" cy="400110"/>
          </a:xfrm>
          <a:prstGeom prst="rect">
            <a:avLst/>
          </a:prstGeom>
          <a:noFill/>
        </p:spPr>
        <p:txBody>
          <a:bodyPr wrap="square" rtlCol="0">
            <a:spAutoFit/>
          </a:bodyPr>
          <a:lstStyle/>
          <a:p>
            <a:pPr algn="ctr"/>
            <a:r>
              <a:rPr lang="en-US" sz="2000" dirty="0"/>
              <a:t>LED Illumination cycle for 4 bits-per-color imagery</a:t>
            </a:r>
          </a:p>
        </p:txBody>
      </p:sp>
      <p:graphicFrame>
        <p:nvGraphicFramePr>
          <p:cNvPr id="34" name="Table 33"/>
          <p:cNvGraphicFramePr>
            <a:graphicFrameLocks noGrp="1"/>
          </p:cNvGraphicFramePr>
          <p:nvPr>
            <p:extLst>
              <p:ext uri="{D42A27DB-BD31-4B8C-83A1-F6EECF244321}">
                <p14:modId xmlns:p14="http://schemas.microsoft.com/office/powerpoint/2010/main" val="1537813357"/>
              </p:ext>
            </p:extLst>
          </p:nvPr>
        </p:nvGraphicFramePr>
        <p:xfrm>
          <a:off x="3535083" y="1967436"/>
          <a:ext cx="5518258" cy="1188720"/>
        </p:xfrm>
        <a:graphic>
          <a:graphicData uri="http://schemas.openxmlformats.org/drawingml/2006/table">
            <a:tbl>
              <a:tblPr firstRow="1" bandRow="1">
                <a:tableStyleId>{70726D88-3CFE-4456-861D-1E7B22FF067A}</a:tableStyleId>
              </a:tblPr>
              <a:tblGrid>
                <a:gridCol w="1553031"/>
                <a:gridCol w="566461"/>
                <a:gridCol w="566461"/>
                <a:gridCol w="566461"/>
                <a:gridCol w="566461"/>
                <a:gridCol w="566461"/>
                <a:gridCol w="566461"/>
                <a:gridCol w="566461"/>
              </a:tblGrid>
              <a:tr h="310871">
                <a:tc>
                  <a:txBody>
                    <a:bodyPr/>
                    <a:lstStyle/>
                    <a:p>
                      <a:r>
                        <a:rPr lang="en-US" sz="1800" dirty="0" smtClean="0"/>
                        <a:t>Frame</a:t>
                      </a:r>
                    </a:p>
                  </a:txBody>
                  <a:tcPr anchor="ctr"/>
                </a:tc>
                <a:tc>
                  <a:txBody>
                    <a:bodyPr/>
                    <a:lstStyle/>
                    <a:p>
                      <a:pPr algn="ctr"/>
                      <a:r>
                        <a:rPr lang="en-US" sz="1800" dirty="0" smtClean="0"/>
                        <a:t>1</a:t>
                      </a:r>
                      <a:endParaRPr lang="en-US" sz="1800" dirty="0"/>
                    </a:p>
                  </a:txBody>
                  <a:tcPr anchor="ctr"/>
                </a:tc>
                <a:tc>
                  <a:txBody>
                    <a:bodyPr/>
                    <a:lstStyle/>
                    <a:p>
                      <a:pPr algn="ctr"/>
                      <a:r>
                        <a:rPr lang="en-US" sz="1800" dirty="0" smtClean="0"/>
                        <a:t>2</a:t>
                      </a:r>
                      <a:endParaRPr lang="en-US" sz="1800" dirty="0"/>
                    </a:p>
                  </a:txBody>
                  <a:tcPr anchor="ctr"/>
                </a:tc>
                <a:tc>
                  <a:txBody>
                    <a:bodyPr/>
                    <a:lstStyle/>
                    <a:p>
                      <a:pPr algn="ctr"/>
                      <a:r>
                        <a:rPr lang="en-US" sz="1800" dirty="0" smtClean="0"/>
                        <a:t>3</a:t>
                      </a:r>
                      <a:endParaRPr lang="en-US" sz="1800" dirty="0"/>
                    </a:p>
                  </a:txBody>
                  <a:tcPr anchor="ctr"/>
                </a:tc>
                <a:tc>
                  <a:txBody>
                    <a:bodyPr/>
                    <a:lstStyle/>
                    <a:p>
                      <a:pPr algn="ctr"/>
                      <a:r>
                        <a:rPr lang="en-US" sz="1800" dirty="0" smtClean="0"/>
                        <a:t>4</a:t>
                      </a:r>
                      <a:endParaRPr lang="en-US" sz="1800" dirty="0"/>
                    </a:p>
                  </a:txBody>
                  <a:tcPr anchor="ctr"/>
                </a:tc>
                <a:tc>
                  <a:txBody>
                    <a:bodyPr/>
                    <a:lstStyle/>
                    <a:p>
                      <a:pPr algn="ctr"/>
                      <a:r>
                        <a:rPr lang="en-US" sz="1800" dirty="0" smtClean="0"/>
                        <a:t>5</a:t>
                      </a:r>
                      <a:endParaRPr lang="en-US" sz="1800" dirty="0"/>
                    </a:p>
                  </a:txBody>
                  <a:tcPr anchor="ctr"/>
                </a:tc>
                <a:tc>
                  <a:txBody>
                    <a:bodyPr/>
                    <a:lstStyle/>
                    <a:p>
                      <a:pPr algn="ctr"/>
                      <a:r>
                        <a:rPr lang="en-US" sz="1800" dirty="0" smtClean="0"/>
                        <a:t>6</a:t>
                      </a:r>
                      <a:endParaRPr lang="en-US" sz="1800" dirty="0"/>
                    </a:p>
                  </a:txBody>
                  <a:tcPr anchor="ctr"/>
                </a:tc>
                <a:tc>
                  <a:txBody>
                    <a:bodyPr/>
                    <a:lstStyle/>
                    <a:p>
                      <a:pPr algn="ctr"/>
                      <a:r>
                        <a:rPr lang="en-US" sz="2400" dirty="0" smtClean="0"/>
                        <a:t>…</a:t>
                      </a:r>
                      <a:endParaRPr lang="en-US" sz="1800" dirty="0"/>
                    </a:p>
                  </a:txBody>
                  <a:tcPr anchor="ctr"/>
                </a:tc>
              </a:tr>
              <a:tr h="310871">
                <a:tc>
                  <a:txBody>
                    <a:bodyPr/>
                    <a:lstStyle/>
                    <a:p>
                      <a:r>
                        <a:rPr lang="en-US" sz="1800" dirty="0" smtClean="0"/>
                        <a:t>LED Value</a:t>
                      </a:r>
                      <a:endParaRPr lang="en-US" sz="1800" dirty="0"/>
                    </a:p>
                  </a:txBody>
                  <a:tcPr anchor="ctr"/>
                </a:tc>
                <a:tc>
                  <a:txBody>
                    <a:bodyPr/>
                    <a:lstStyle/>
                    <a:p>
                      <a:pPr algn="ctr"/>
                      <a:r>
                        <a:rPr lang="en-US" sz="1800" dirty="0" smtClean="0"/>
                        <a:t>1R</a:t>
                      </a:r>
                      <a:endParaRPr lang="en-US" sz="1800" dirty="0"/>
                    </a:p>
                  </a:txBody>
                  <a:tcPr anchor="ctr"/>
                </a:tc>
                <a:tc>
                  <a:txBody>
                    <a:bodyPr/>
                    <a:lstStyle/>
                    <a:p>
                      <a:pPr algn="ctr"/>
                      <a:r>
                        <a:rPr lang="en-US" sz="1800" dirty="0" smtClean="0"/>
                        <a:t>2R</a:t>
                      </a:r>
                      <a:endParaRPr lang="en-US" sz="1800" dirty="0"/>
                    </a:p>
                  </a:txBody>
                  <a:tcPr anchor="ctr"/>
                </a:tc>
                <a:tc>
                  <a:txBody>
                    <a:bodyPr/>
                    <a:lstStyle/>
                    <a:p>
                      <a:pPr algn="ctr"/>
                      <a:r>
                        <a:rPr lang="en-US" sz="1800" dirty="0" smtClean="0"/>
                        <a:t>1G</a:t>
                      </a:r>
                      <a:endParaRPr lang="en-US" sz="1800" dirty="0"/>
                    </a:p>
                  </a:txBody>
                  <a:tcPr anchor="ctr"/>
                </a:tc>
                <a:tc>
                  <a:txBody>
                    <a:bodyPr/>
                    <a:lstStyle/>
                    <a:p>
                      <a:pPr algn="ctr"/>
                      <a:r>
                        <a:rPr lang="en-US" sz="1800" dirty="0" smtClean="0"/>
                        <a:t>2G</a:t>
                      </a:r>
                      <a:endParaRPr lang="en-US" sz="1800" dirty="0"/>
                    </a:p>
                  </a:txBody>
                  <a:tcPr anchor="ctr"/>
                </a:tc>
                <a:tc>
                  <a:txBody>
                    <a:bodyPr/>
                    <a:lstStyle/>
                    <a:p>
                      <a:pPr algn="ctr"/>
                      <a:r>
                        <a:rPr lang="en-US" sz="1800" dirty="0" smtClean="0"/>
                        <a:t>1B</a:t>
                      </a:r>
                      <a:endParaRPr lang="en-US" sz="1800" dirty="0"/>
                    </a:p>
                  </a:txBody>
                  <a:tcPr anchor="ctr"/>
                </a:tc>
                <a:tc>
                  <a:txBody>
                    <a:bodyPr/>
                    <a:lstStyle/>
                    <a:p>
                      <a:pPr algn="ctr"/>
                      <a:r>
                        <a:rPr lang="en-US" sz="1800" dirty="0" smtClean="0"/>
                        <a:t>2B</a:t>
                      </a:r>
                      <a:endParaRPr lang="en-US" sz="1800" dirty="0"/>
                    </a:p>
                  </a:txBody>
                  <a:tcPr anchor="ctr"/>
                </a:tc>
                <a:tc>
                  <a:txBody>
                    <a:bodyPr/>
                    <a:lstStyle/>
                    <a:p>
                      <a:pPr algn="ctr"/>
                      <a:endParaRPr lang="en-US" sz="1800" dirty="0"/>
                    </a:p>
                  </a:txBody>
                  <a:tcPr anchor="ctr"/>
                </a:tc>
              </a:tr>
              <a:tr h="310871">
                <a:tc>
                  <a:txBody>
                    <a:bodyPr/>
                    <a:lstStyle/>
                    <a:p>
                      <a:r>
                        <a:rPr lang="en-US" sz="1800" dirty="0" smtClean="0"/>
                        <a:t>Illumination</a:t>
                      </a:r>
                      <a:endParaRPr lang="en-US" sz="1800" dirty="0"/>
                    </a:p>
                  </a:txBody>
                  <a:tcPr/>
                </a:tc>
                <a:tc>
                  <a:txBody>
                    <a:bodyPr/>
                    <a:lstStyle/>
                    <a:p>
                      <a:endParaRPr lang="en-US" sz="1800" dirty="0"/>
                    </a:p>
                  </a:txBody>
                  <a:tcPr>
                    <a:solidFill>
                      <a:srgbClr val="800000"/>
                    </a:solidFill>
                  </a:tcPr>
                </a:tc>
                <a:tc>
                  <a:txBody>
                    <a:bodyPr/>
                    <a:lstStyle/>
                    <a:p>
                      <a:endParaRPr lang="en-US" sz="1800" dirty="0"/>
                    </a:p>
                  </a:txBody>
                  <a:tcPr>
                    <a:solidFill>
                      <a:srgbClr val="FF0000"/>
                    </a:solidFill>
                  </a:tcPr>
                </a:tc>
                <a:tc>
                  <a:txBody>
                    <a:bodyPr/>
                    <a:lstStyle/>
                    <a:p>
                      <a:endParaRPr lang="en-US" sz="1800" dirty="0"/>
                    </a:p>
                  </a:txBody>
                  <a:tcPr>
                    <a:solidFill>
                      <a:srgbClr val="008000"/>
                    </a:solidFill>
                  </a:tcPr>
                </a:tc>
                <a:tc>
                  <a:txBody>
                    <a:bodyPr/>
                    <a:lstStyle/>
                    <a:p>
                      <a:endParaRPr lang="en-US" sz="1800" dirty="0"/>
                    </a:p>
                  </a:txBody>
                  <a:tcPr>
                    <a:solidFill>
                      <a:srgbClr val="00FF00"/>
                    </a:solidFill>
                  </a:tcPr>
                </a:tc>
                <a:tc>
                  <a:txBody>
                    <a:bodyPr/>
                    <a:lstStyle/>
                    <a:p>
                      <a:endParaRPr lang="en-US" sz="1800" dirty="0"/>
                    </a:p>
                  </a:txBody>
                  <a:tcPr>
                    <a:solidFill>
                      <a:srgbClr val="000080"/>
                    </a:solidFill>
                  </a:tcPr>
                </a:tc>
                <a:tc>
                  <a:txBody>
                    <a:bodyPr/>
                    <a:lstStyle/>
                    <a:p>
                      <a:endParaRPr lang="en-US" sz="1800" dirty="0"/>
                    </a:p>
                  </a:txBody>
                  <a:tcPr>
                    <a:solidFill>
                      <a:srgbClr val="0000FF"/>
                    </a:solidFill>
                  </a:tcPr>
                </a:tc>
                <a:tc>
                  <a:txBody>
                    <a:bodyPr/>
                    <a:lstStyle/>
                    <a:p>
                      <a:endParaRPr lang="en-US" sz="1800" dirty="0"/>
                    </a:p>
                  </a:txBody>
                  <a:tcPr>
                    <a:noFill/>
                  </a:tcPr>
                </a:tc>
              </a:tr>
            </a:tbl>
          </a:graphicData>
        </a:graphic>
      </p:graphicFrame>
      <p:sp>
        <p:nvSpPr>
          <p:cNvPr id="35" name="TextBox 34"/>
          <p:cNvSpPr txBox="1"/>
          <p:nvPr/>
        </p:nvSpPr>
        <p:spPr>
          <a:xfrm>
            <a:off x="3209925" y="1523114"/>
            <a:ext cx="6168574" cy="400110"/>
          </a:xfrm>
          <a:prstGeom prst="rect">
            <a:avLst/>
          </a:prstGeom>
          <a:noFill/>
        </p:spPr>
        <p:txBody>
          <a:bodyPr wrap="square" rtlCol="0">
            <a:spAutoFit/>
          </a:bodyPr>
          <a:lstStyle/>
          <a:p>
            <a:pPr algn="ctr"/>
            <a:r>
              <a:rPr lang="en-US" sz="2000" dirty="0"/>
              <a:t>LED Illumination cycle for 2 bits-per-color imagery</a:t>
            </a:r>
          </a:p>
        </p:txBody>
      </p:sp>
      <p:sp>
        <p:nvSpPr>
          <p:cNvPr id="21" name="Slide Number Placeholder 20"/>
          <p:cNvSpPr>
            <a:spLocks noGrp="1"/>
          </p:cNvSpPr>
          <p:nvPr>
            <p:ph type="sldNum"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11723757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r="52311"/>
          <a:stretch/>
        </p:blipFill>
        <p:spPr>
          <a:xfrm>
            <a:off x="5725195" y="1012076"/>
            <a:ext cx="3022173" cy="4650427"/>
          </a:xfrm>
          <a:prstGeom prst="rect">
            <a:avLst/>
          </a:prstGeom>
        </p:spPr>
      </p:pic>
      <p:sp>
        <p:nvSpPr>
          <p:cNvPr id="194" name="Google Shape;194;p26"/>
          <p:cNvSpPr txBox="1">
            <a:spLocks noGrp="1"/>
          </p:cNvSpPr>
          <p:nvPr>
            <p:ph type="title"/>
          </p:nvPr>
        </p:nvSpPr>
        <p:spPr>
          <a:xfrm>
            <a:off x="1835700" y="171476"/>
            <a:ext cx="8520600" cy="840600"/>
          </a:xfrm>
          <a:prstGeom prst="rect">
            <a:avLst/>
          </a:prstGeom>
        </p:spPr>
        <p:txBody>
          <a:bodyPr spcFirstLastPara="1" wrap="square" lIns="91425" tIns="91425" rIns="91425" bIns="91425" anchor="b" anchorCtr="0">
            <a:noAutofit/>
          </a:bodyPr>
          <a:lstStyle/>
          <a:p>
            <a:r>
              <a:rPr lang="en-US" sz="3000" dirty="0"/>
              <a:t>Example decomposition</a:t>
            </a:r>
            <a:endParaRPr dirty="0"/>
          </a:p>
        </p:txBody>
      </p:sp>
      <p:sp>
        <p:nvSpPr>
          <p:cNvPr id="3" name="Slide Number Placeholder 2"/>
          <p:cNvSpPr>
            <a:spLocks noGrp="1"/>
          </p:cNvSpPr>
          <p:nvPr>
            <p:ph type="sldNum" idx="12"/>
          </p:nvPr>
        </p:nvSpPr>
        <p:spPr/>
        <p:txBody>
          <a:bodyPr/>
          <a:lstStyle/>
          <a:p>
            <a:fld id="{00000000-1234-1234-1234-123412341234}" type="slidenum">
              <a:rPr lang="en" smtClean="0"/>
              <a:pPr/>
              <a:t>18</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680" y="1012076"/>
            <a:ext cx="6337255" cy="465042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906" y="1012076"/>
            <a:ext cx="6341627" cy="4653636"/>
          </a:xfrm>
          <a:prstGeom prst="rect">
            <a:avLst/>
          </a:prstGeom>
        </p:spPr>
      </p:pic>
      <p:sp>
        <p:nvSpPr>
          <p:cNvPr id="20" name="TextBox 19"/>
          <p:cNvSpPr txBox="1"/>
          <p:nvPr/>
        </p:nvSpPr>
        <p:spPr>
          <a:xfrm>
            <a:off x="4573232" y="2572805"/>
            <a:ext cx="1456524" cy="369332"/>
          </a:xfrm>
          <a:prstGeom prst="rect">
            <a:avLst/>
          </a:prstGeom>
          <a:noFill/>
        </p:spPr>
        <p:txBody>
          <a:bodyPr wrap="square" rtlCol="0">
            <a:spAutoFit/>
          </a:bodyPr>
          <a:lstStyle/>
          <a:p>
            <a:r>
              <a:rPr lang="en-US" sz="1800" dirty="0"/>
              <a:t>2R, 2G, 0B</a:t>
            </a:r>
          </a:p>
        </p:txBody>
      </p:sp>
      <p:cxnSp>
        <p:nvCxnSpPr>
          <p:cNvPr id="12" name="Straight Arrow Connector 11"/>
          <p:cNvCxnSpPr/>
          <p:nvPr/>
        </p:nvCxnSpPr>
        <p:spPr>
          <a:xfrm>
            <a:off x="5843416" y="2740994"/>
            <a:ext cx="914303" cy="27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3356077680"/>
              </p:ext>
            </p:extLst>
          </p:nvPr>
        </p:nvGraphicFramePr>
        <p:xfrm>
          <a:off x="174172" y="3501466"/>
          <a:ext cx="6110513" cy="1645920"/>
        </p:xfrm>
        <a:graphic>
          <a:graphicData uri="http://schemas.openxmlformats.org/drawingml/2006/table">
            <a:tbl>
              <a:tblPr firstRow="1" bandRow="1">
                <a:tableStyleId>{70726D88-3CFE-4456-861D-1E7B22FF067A}</a:tableStyleId>
              </a:tblPr>
              <a:tblGrid>
                <a:gridCol w="2119085"/>
                <a:gridCol w="570204"/>
                <a:gridCol w="570204"/>
                <a:gridCol w="570204"/>
                <a:gridCol w="570204"/>
                <a:gridCol w="570204"/>
                <a:gridCol w="570204"/>
                <a:gridCol w="570204"/>
              </a:tblGrid>
              <a:tr h="310871">
                <a:tc>
                  <a:txBody>
                    <a:bodyPr/>
                    <a:lstStyle/>
                    <a:p>
                      <a:r>
                        <a:rPr lang="en-US" sz="1600" dirty="0" smtClean="0"/>
                        <a:t>Frame</a:t>
                      </a:r>
                    </a:p>
                  </a:txBody>
                  <a:tcPr anchor="ctr"/>
                </a:tc>
                <a:tc>
                  <a:txBody>
                    <a:bodyPr/>
                    <a:lstStyle/>
                    <a:p>
                      <a:pPr algn="ctr"/>
                      <a:r>
                        <a:rPr lang="en-US" sz="1600" dirty="0" smtClean="0"/>
                        <a:t>1</a:t>
                      </a:r>
                      <a:endParaRPr lang="en-US" sz="1600" dirty="0"/>
                    </a:p>
                  </a:txBody>
                  <a:tcPr anchor="ctr"/>
                </a:tc>
                <a:tc>
                  <a:txBody>
                    <a:bodyPr/>
                    <a:lstStyle/>
                    <a:p>
                      <a:pPr algn="ctr"/>
                      <a:r>
                        <a:rPr lang="en-US" sz="1600" dirty="0" smtClean="0"/>
                        <a:t>2</a:t>
                      </a:r>
                      <a:endParaRPr lang="en-US" sz="1600" dirty="0"/>
                    </a:p>
                  </a:txBody>
                  <a:tcPr anchor="ctr"/>
                </a:tc>
                <a:tc>
                  <a:txBody>
                    <a:bodyPr/>
                    <a:lstStyle/>
                    <a:p>
                      <a:pPr algn="ctr"/>
                      <a:r>
                        <a:rPr lang="en-US" sz="1600" dirty="0" smtClean="0"/>
                        <a:t>3</a:t>
                      </a:r>
                      <a:endParaRPr lang="en-US" sz="1600" dirty="0"/>
                    </a:p>
                  </a:txBody>
                  <a:tcPr anchor="ctr"/>
                </a:tc>
                <a:tc>
                  <a:txBody>
                    <a:bodyPr/>
                    <a:lstStyle/>
                    <a:p>
                      <a:pPr algn="ctr"/>
                      <a:r>
                        <a:rPr lang="en-US" sz="1600" dirty="0" smtClean="0"/>
                        <a:t>4</a:t>
                      </a:r>
                      <a:endParaRPr lang="en-US" sz="1600" dirty="0"/>
                    </a:p>
                  </a:txBody>
                  <a:tcPr anchor="ctr"/>
                </a:tc>
                <a:tc>
                  <a:txBody>
                    <a:bodyPr/>
                    <a:lstStyle/>
                    <a:p>
                      <a:pPr algn="ctr"/>
                      <a:r>
                        <a:rPr lang="en-US" sz="1600" dirty="0" smtClean="0"/>
                        <a:t>5</a:t>
                      </a:r>
                      <a:endParaRPr lang="en-US" sz="1600" dirty="0"/>
                    </a:p>
                  </a:txBody>
                  <a:tcPr anchor="ctr"/>
                </a:tc>
                <a:tc>
                  <a:txBody>
                    <a:bodyPr/>
                    <a:lstStyle/>
                    <a:p>
                      <a:pPr algn="ctr"/>
                      <a:r>
                        <a:rPr lang="en-US" sz="1600" dirty="0" smtClean="0"/>
                        <a:t>6</a:t>
                      </a:r>
                      <a:endParaRPr lang="en-US" sz="1600" dirty="0"/>
                    </a:p>
                  </a:txBody>
                  <a:tcPr anchor="ctr"/>
                </a:tc>
                <a:tc>
                  <a:txBody>
                    <a:bodyPr/>
                    <a:lstStyle/>
                    <a:p>
                      <a:pPr algn="ctr"/>
                      <a:r>
                        <a:rPr lang="en-US" sz="2000" dirty="0" smtClean="0"/>
                        <a:t>…</a:t>
                      </a:r>
                      <a:endParaRPr lang="en-US" sz="1600" dirty="0"/>
                    </a:p>
                  </a:txBody>
                  <a:tcPr anchor="ctr"/>
                </a:tc>
              </a:tr>
              <a:tr h="310871">
                <a:tc>
                  <a:txBody>
                    <a:bodyPr/>
                    <a:lstStyle/>
                    <a:p>
                      <a:r>
                        <a:rPr lang="en-US" sz="1600" dirty="0" smtClean="0"/>
                        <a:t>LED Value</a:t>
                      </a:r>
                      <a:endParaRPr lang="en-US" sz="1600" dirty="0"/>
                    </a:p>
                  </a:txBody>
                  <a:tcPr anchor="ctr"/>
                </a:tc>
                <a:tc>
                  <a:txBody>
                    <a:bodyPr/>
                    <a:lstStyle/>
                    <a:p>
                      <a:pPr algn="ctr"/>
                      <a:r>
                        <a:rPr lang="en-US" sz="1600" dirty="0" smtClean="0"/>
                        <a:t>2R</a:t>
                      </a:r>
                      <a:endParaRPr lang="en-US" sz="1600" dirty="0"/>
                    </a:p>
                  </a:txBody>
                  <a:tcPr anchor="ctr"/>
                </a:tc>
                <a:tc>
                  <a:txBody>
                    <a:bodyPr/>
                    <a:lstStyle/>
                    <a:p>
                      <a:pPr algn="ctr"/>
                      <a:r>
                        <a:rPr lang="en-US" sz="1600" dirty="0" smtClean="0"/>
                        <a:t>1R</a:t>
                      </a:r>
                      <a:endParaRPr lang="en-US" sz="1600" dirty="0"/>
                    </a:p>
                  </a:txBody>
                  <a:tcPr anchor="ctr"/>
                </a:tc>
                <a:tc>
                  <a:txBody>
                    <a:bodyPr/>
                    <a:lstStyle/>
                    <a:p>
                      <a:pPr algn="ctr"/>
                      <a:r>
                        <a:rPr lang="en-US" sz="1600" dirty="0" smtClean="0"/>
                        <a:t>2G</a:t>
                      </a:r>
                      <a:endParaRPr lang="en-US" sz="1600" dirty="0"/>
                    </a:p>
                  </a:txBody>
                  <a:tcPr anchor="ctr"/>
                </a:tc>
                <a:tc>
                  <a:txBody>
                    <a:bodyPr/>
                    <a:lstStyle/>
                    <a:p>
                      <a:pPr algn="ctr"/>
                      <a:r>
                        <a:rPr lang="en-US" sz="1600" dirty="0" smtClean="0"/>
                        <a:t>1G</a:t>
                      </a:r>
                      <a:endParaRPr lang="en-US" sz="1600" dirty="0"/>
                    </a:p>
                  </a:txBody>
                  <a:tcPr anchor="ctr"/>
                </a:tc>
                <a:tc>
                  <a:txBody>
                    <a:bodyPr/>
                    <a:lstStyle/>
                    <a:p>
                      <a:pPr algn="ctr"/>
                      <a:r>
                        <a:rPr lang="en-US" sz="1600" dirty="0" smtClean="0"/>
                        <a:t>2B</a:t>
                      </a:r>
                      <a:endParaRPr lang="en-US" sz="1600" dirty="0"/>
                    </a:p>
                  </a:txBody>
                  <a:tcPr anchor="ctr"/>
                </a:tc>
                <a:tc>
                  <a:txBody>
                    <a:bodyPr/>
                    <a:lstStyle/>
                    <a:p>
                      <a:pPr algn="ctr"/>
                      <a:r>
                        <a:rPr lang="en-US" sz="1600" dirty="0" smtClean="0"/>
                        <a:t>1B</a:t>
                      </a:r>
                      <a:endParaRPr lang="en-US" sz="1600" dirty="0"/>
                    </a:p>
                  </a:txBody>
                  <a:tcPr anchor="ctr"/>
                </a:tc>
                <a:tc>
                  <a:txBody>
                    <a:bodyPr/>
                    <a:lstStyle/>
                    <a:p>
                      <a:pPr algn="ctr"/>
                      <a:endParaRPr lang="en-US" sz="1600" dirty="0"/>
                    </a:p>
                  </a:txBody>
                  <a:tcPr anchor="ctr"/>
                </a:tc>
              </a:tr>
              <a:tr h="310871">
                <a:tc>
                  <a:txBody>
                    <a:bodyPr/>
                    <a:lstStyle/>
                    <a:p>
                      <a:r>
                        <a:rPr lang="en-US" sz="1600" dirty="0" smtClean="0"/>
                        <a:t>Illumination</a:t>
                      </a:r>
                      <a:endParaRPr lang="en-US" sz="1600" dirty="0"/>
                    </a:p>
                  </a:txBody>
                  <a:tcPr/>
                </a:tc>
                <a:tc>
                  <a:txBody>
                    <a:bodyPr/>
                    <a:lstStyle/>
                    <a:p>
                      <a:endParaRPr lang="en-US" sz="1600" dirty="0"/>
                    </a:p>
                  </a:txBody>
                  <a:tcPr>
                    <a:solidFill>
                      <a:srgbClr val="FF0000"/>
                    </a:solidFill>
                  </a:tcPr>
                </a:tc>
                <a:tc>
                  <a:txBody>
                    <a:bodyPr/>
                    <a:lstStyle/>
                    <a:p>
                      <a:endParaRPr lang="en-US" sz="1600" dirty="0"/>
                    </a:p>
                  </a:txBody>
                  <a:tcPr>
                    <a:solidFill>
                      <a:srgbClr val="C00000"/>
                    </a:solidFill>
                  </a:tcPr>
                </a:tc>
                <a:tc>
                  <a:txBody>
                    <a:bodyPr/>
                    <a:lstStyle/>
                    <a:p>
                      <a:endParaRPr lang="en-US" sz="1600" dirty="0"/>
                    </a:p>
                  </a:txBody>
                  <a:tcPr>
                    <a:solidFill>
                      <a:srgbClr val="00FF00"/>
                    </a:solidFill>
                  </a:tcPr>
                </a:tc>
                <a:tc>
                  <a:txBody>
                    <a:bodyPr/>
                    <a:lstStyle/>
                    <a:p>
                      <a:endParaRPr lang="en-US" sz="1600" dirty="0"/>
                    </a:p>
                  </a:txBody>
                  <a:tcPr>
                    <a:solidFill>
                      <a:srgbClr val="008000"/>
                    </a:solidFill>
                  </a:tcPr>
                </a:tc>
                <a:tc>
                  <a:txBody>
                    <a:bodyPr/>
                    <a:lstStyle/>
                    <a:p>
                      <a:endParaRPr lang="en-US" sz="1600" dirty="0"/>
                    </a:p>
                  </a:txBody>
                  <a:tcPr>
                    <a:solidFill>
                      <a:srgbClr val="0000FF"/>
                    </a:solidFill>
                  </a:tcPr>
                </a:tc>
                <a:tc>
                  <a:txBody>
                    <a:bodyPr/>
                    <a:lstStyle/>
                    <a:p>
                      <a:endParaRPr lang="en-US" sz="1600" dirty="0"/>
                    </a:p>
                  </a:txBody>
                  <a:tcPr>
                    <a:solidFill>
                      <a:srgbClr val="000080"/>
                    </a:solidFill>
                  </a:tcPr>
                </a:tc>
                <a:tc>
                  <a:txBody>
                    <a:bodyPr/>
                    <a:lstStyle/>
                    <a:p>
                      <a:endParaRPr lang="en-US" sz="1600" dirty="0"/>
                    </a:p>
                  </a:txBody>
                  <a:tcPr>
                    <a:noFill/>
                  </a:tcPr>
                </a:tc>
              </a:tr>
              <a:tr h="310871">
                <a:tc>
                  <a:txBody>
                    <a:bodyPr/>
                    <a:lstStyle/>
                    <a:p>
                      <a:r>
                        <a:rPr lang="en-US" sz="1600" dirty="0" smtClean="0"/>
                        <a:t>Binary representation</a:t>
                      </a:r>
                    </a:p>
                    <a:p>
                      <a:r>
                        <a:rPr lang="en-US" sz="1600" dirty="0" smtClean="0"/>
                        <a:t>for Voxel</a:t>
                      </a:r>
                      <a:endParaRPr lang="en-US" sz="1600" dirty="0"/>
                    </a:p>
                  </a:txBody>
                  <a:tcPr/>
                </a:tc>
                <a:tc>
                  <a:txBody>
                    <a:bodyPr/>
                    <a:lstStyle/>
                    <a:p>
                      <a:pPr algn="ctr"/>
                      <a:r>
                        <a:rPr lang="en-US" sz="1600" dirty="0" smtClean="0"/>
                        <a:t>1</a:t>
                      </a:r>
                      <a:endParaRPr lang="en-US" sz="1600" dirty="0"/>
                    </a:p>
                  </a:txBody>
                  <a:tcPr anchor="ctr">
                    <a:noFill/>
                  </a:tcPr>
                </a:tc>
                <a:tc>
                  <a:txBody>
                    <a:bodyPr/>
                    <a:lstStyle/>
                    <a:p>
                      <a:pPr algn="ctr"/>
                      <a:r>
                        <a:rPr lang="en-US" sz="1600" dirty="0" smtClean="0"/>
                        <a:t>0</a:t>
                      </a:r>
                      <a:endParaRPr lang="en-US" sz="1600" dirty="0"/>
                    </a:p>
                  </a:txBody>
                  <a:tcPr anchor="ctr">
                    <a:noFill/>
                  </a:tcPr>
                </a:tc>
                <a:tc>
                  <a:txBody>
                    <a:bodyPr/>
                    <a:lstStyle/>
                    <a:p>
                      <a:pPr algn="ctr"/>
                      <a:r>
                        <a:rPr lang="en-US" sz="1600" dirty="0" smtClean="0"/>
                        <a:t>1</a:t>
                      </a:r>
                      <a:endParaRPr lang="en-US" sz="1600" dirty="0"/>
                    </a:p>
                  </a:txBody>
                  <a:tcPr anchor="ctr">
                    <a:noFill/>
                  </a:tcPr>
                </a:tc>
                <a:tc>
                  <a:txBody>
                    <a:bodyPr/>
                    <a:lstStyle/>
                    <a:p>
                      <a:pPr algn="ctr"/>
                      <a:r>
                        <a:rPr lang="en-US" sz="1600" dirty="0" smtClean="0"/>
                        <a:t>0</a:t>
                      </a:r>
                      <a:endParaRPr lang="en-US" sz="1600" dirty="0"/>
                    </a:p>
                  </a:txBody>
                  <a:tcPr anchor="ctr">
                    <a:noFill/>
                  </a:tcPr>
                </a:tc>
                <a:tc>
                  <a:txBody>
                    <a:bodyPr/>
                    <a:lstStyle/>
                    <a:p>
                      <a:pPr algn="ctr"/>
                      <a:r>
                        <a:rPr lang="en-US" sz="1600" dirty="0" smtClean="0"/>
                        <a:t>0</a:t>
                      </a:r>
                      <a:endParaRPr lang="en-US" sz="1600" dirty="0"/>
                    </a:p>
                  </a:txBody>
                  <a:tcPr anchor="ctr">
                    <a:noFill/>
                  </a:tcPr>
                </a:tc>
                <a:tc>
                  <a:txBody>
                    <a:bodyPr/>
                    <a:lstStyle/>
                    <a:p>
                      <a:pPr algn="ctr"/>
                      <a:r>
                        <a:rPr lang="en-US" sz="1600" dirty="0" smtClean="0"/>
                        <a:t>0</a:t>
                      </a:r>
                      <a:endParaRPr lang="en-US" sz="1600" dirty="0"/>
                    </a:p>
                  </a:txBody>
                  <a:tcPr anchor="ctr">
                    <a:noFill/>
                  </a:tcPr>
                </a:tc>
                <a:tc>
                  <a:txBody>
                    <a:bodyPr/>
                    <a:lstStyle/>
                    <a:p>
                      <a:endParaRPr lang="en-US" sz="1600" dirty="0"/>
                    </a:p>
                  </a:txBody>
                  <a:tcPr>
                    <a:noFill/>
                  </a:tcPr>
                </a:tc>
              </a:tr>
            </a:tbl>
          </a:graphicData>
        </a:graphic>
      </p:graphicFrame>
      <p:sp>
        <p:nvSpPr>
          <p:cNvPr id="21" name="TextBox 20"/>
          <p:cNvSpPr txBox="1"/>
          <p:nvPr/>
        </p:nvSpPr>
        <p:spPr>
          <a:xfrm>
            <a:off x="0" y="3057144"/>
            <a:ext cx="6168574" cy="400110"/>
          </a:xfrm>
          <a:prstGeom prst="rect">
            <a:avLst/>
          </a:prstGeom>
          <a:noFill/>
        </p:spPr>
        <p:txBody>
          <a:bodyPr wrap="square" rtlCol="0">
            <a:spAutoFit/>
          </a:bodyPr>
          <a:lstStyle/>
          <a:p>
            <a:pPr algn="ctr"/>
            <a:r>
              <a:rPr lang="en-US" sz="2000" dirty="0"/>
              <a:t>LED Illumination cycle for 2 bits-per-color imagery</a:t>
            </a:r>
          </a:p>
        </p:txBody>
      </p:sp>
    </p:spTree>
    <p:extLst>
      <p:ext uri="{BB962C8B-B14F-4D97-AF65-F5344CB8AC3E}">
        <p14:creationId xmlns:p14="http://schemas.microsoft.com/office/powerpoint/2010/main" val="4527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1524000" y="171476"/>
            <a:ext cx="9144000" cy="840600"/>
          </a:xfrm>
          <a:prstGeom prst="rect">
            <a:avLst/>
          </a:prstGeom>
        </p:spPr>
        <p:txBody>
          <a:bodyPr spcFirstLastPara="1" wrap="square" lIns="91425" tIns="91425" rIns="91425" bIns="91425" anchor="b" anchorCtr="0">
            <a:noAutofit/>
          </a:bodyPr>
          <a:lstStyle/>
          <a:p>
            <a:r>
              <a:rPr lang="en-US" dirty="0" smtClean="0"/>
              <a:t>Summary of 3D </a:t>
            </a:r>
            <a:r>
              <a:rPr lang="en-US" dirty="0"/>
              <a:t>S</a:t>
            </a:r>
            <a:r>
              <a:rPr lang="en-US" dirty="0" smtClean="0"/>
              <a:t>cene to Binary Volume Decomposition</a:t>
            </a:r>
            <a:endParaRPr sz="2400" dirty="0"/>
          </a:p>
        </p:txBody>
      </p:sp>
      <p:sp>
        <p:nvSpPr>
          <p:cNvPr id="195" name="Google Shape;195;p26"/>
          <p:cNvSpPr txBox="1">
            <a:spLocks noGrp="1"/>
          </p:cNvSpPr>
          <p:nvPr>
            <p:ph type="body" idx="1"/>
          </p:nvPr>
        </p:nvSpPr>
        <p:spPr>
          <a:xfrm>
            <a:off x="1524000" y="1012079"/>
            <a:ext cx="8832300" cy="1339236"/>
          </a:xfrm>
          <a:prstGeom prst="rect">
            <a:avLst/>
          </a:prstGeom>
        </p:spPr>
        <p:txBody>
          <a:bodyPr spcFirstLastPara="1" wrap="square" lIns="91425" tIns="91425" rIns="91425" bIns="91425" anchor="t" anchorCtr="0">
            <a:noAutofit/>
          </a:bodyPr>
          <a:lstStyle/>
          <a:p>
            <a:pPr>
              <a:lnSpc>
                <a:spcPct val="100000"/>
              </a:lnSpc>
            </a:pPr>
            <a:r>
              <a:rPr lang="en" dirty="0" smtClean="0"/>
              <a:t>280 </a:t>
            </a:r>
            <a:r>
              <a:rPr lang="en" dirty="0"/>
              <a:t>binary focal planes displayed 60 times per second</a:t>
            </a:r>
            <a:endParaRPr dirty="0"/>
          </a:p>
          <a:p>
            <a:pPr>
              <a:lnSpc>
                <a:spcPct val="100000"/>
              </a:lnSpc>
            </a:pPr>
            <a:r>
              <a:rPr lang="en-US" dirty="0" smtClean="0"/>
              <a:t>Bit-depth: 8 bits-per-color</a:t>
            </a:r>
          </a:p>
          <a:p>
            <a:pPr>
              <a:lnSpc>
                <a:spcPct val="100000"/>
              </a:lnSpc>
            </a:pPr>
            <a:r>
              <a:rPr lang="en-US" dirty="0" smtClean="0"/>
              <a:t>Implemented cyclically</a:t>
            </a:r>
            <a:r>
              <a:rPr lang="en-US" dirty="0"/>
              <a:t>: Color volume and binary volume have same resolution!</a:t>
            </a:r>
          </a:p>
          <a:p>
            <a:pPr>
              <a:lnSpc>
                <a:spcPct val="100000"/>
              </a:lnSpc>
            </a:pPr>
            <a:endParaRPr dirty="0"/>
          </a:p>
          <a:p>
            <a:pPr marL="0" indent="0">
              <a:lnSpc>
                <a:spcPct val="100000"/>
              </a:lnSpc>
              <a:spcBef>
                <a:spcPts val="1600"/>
              </a:spcBef>
              <a:buNone/>
            </a:pPr>
            <a:endParaRPr dirty="0"/>
          </a:p>
          <a:p>
            <a:pPr marL="0" indent="0">
              <a:lnSpc>
                <a:spcPct val="100000"/>
              </a:lnSpc>
              <a:spcBef>
                <a:spcPts val="1600"/>
              </a:spcBef>
              <a:buNone/>
            </a:pPr>
            <a:endParaRPr dirty="0"/>
          </a:p>
          <a:p>
            <a:pPr marL="0" indent="0">
              <a:lnSpc>
                <a:spcPct val="100000"/>
              </a:lnSpc>
              <a:spcBef>
                <a:spcPts val="1600"/>
              </a:spcBef>
              <a:spcAft>
                <a:spcPts val="1600"/>
              </a:spcAft>
              <a:buNone/>
            </a:pPr>
            <a:endParaRPr dirty="0"/>
          </a:p>
        </p:txBody>
      </p:sp>
      <p:sp>
        <p:nvSpPr>
          <p:cNvPr id="197" name="Google Shape;197;p26"/>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198" name="Google Shape;198;p26"/>
          <p:cNvPicPr preferRelativeResize="0"/>
          <p:nvPr/>
        </p:nvPicPr>
        <p:blipFill>
          <a:blip r:embed="rId3">
            <a:extLst>
              <a:ext uri="{28A0092B-C50C-407E-A947-70E740481C1C}">
                <a14:useLocalDpi xmlns:a14="http://schemas.microsoft.com/office/drawing/2010/main" val="0"/>
              </a:ext>
            </a:extLst>
          </a:blip>
          <a:stretch>
            <a:fillRect/>
          </a:stretch>
        </p:blipFill>
        <p:spPr>
          <a:xfrm>
            <a:off x="972900" y="1957493"/>
            <a:ext cx="10246200" cy="4846307"/>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92833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1835700" y="171476"/>
            <a:ext cx="8520600" cy="840600"/>
          </a:xfrm>
          <a:prstGeom prst="rect">
            <a:avLst/>
          </a:prstGeom>
        </p:spPr>
        <p:txBody>
          <a:bodyPr spcFirstLastPara="1" wrap="square" lIns="91425" tIns="91425" rIns="91425" bIns="91425" anchor="ctr" anchorCtr="0">
            <a:noAutofit/>
          </a:bodyPr>
          <a:lstStyle/>
          <a:p>
            <a:r>
              <a:rPr lang="en" dirty="0" smtClean="0"/>
              <a:t>VR Displays today</a:t>
            </a:r>
            <a:endParaRPr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0894"/>
          <a:stretch/>
        </p:blipFill>
        <p:spPr>
          <a:xfrm>
            <a:off x="3766904" y="3875314"/>
            <a:ext cx="5321808" cy="2762674"/>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52953"/>
          <a:stretch/>
        </p:blipFill>
        <p:spPr>
          <a:xfrm>
            <a:off x="3766904" y="1012076"/>
            <a:ext cx="5319192" cy="2645524"/>
          </a:xfrm>
          <a:prstGeom prst="rect">
            <a:avLst/>
          </a:prstGeom>
        </p:spPr>
      </p:pic>
      <p:sp>
        <p:nvSpPr>
          <p:cNvPr id="3" name="Slide Number Placeholder 2"/>
          <p:cNvSpPr>
            <a:spLocks noGrp="1"/>
          </p:cNvSpPr>
          <p:nvPr>
            <p:ph type="sldNum" idx="12"/>
          </p:nvPr>
        </p:nvSpPr>
        <p:spPr/>
        <p:txBody>
          <a:bodyPr/>
          <a:lstStyle/>
          <a:p>
            <a:fld id="{00000000-1234-1234-1234-123412341234}" type="slidenum">
              <a:rPr lang="en" smtClean="0"/>
              <a:pPr/>
              <a:t>2</a:t>
            </a:fld>
            <a:endParaRPr lang="en"/>
          </a:p>
        </p:txBody>
      </p:sp>
    </p:spTree>
    <p:extLst>
      <p:ext uri="{BB962C8B-B14F-4D97-AF65-F5344CB8AC3E}">
        <p14:creationId xmlns:p14="http://schemas.microsoft.com/office/powerpoint/2010/main" val="2556758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4"/>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dirty="0"/>
              <a:t>Spatial and Depth Blur of Color </a:t>
            </a:r>
            <a:r>
              <a:rPr lang="en" dirty="0" smtClean="0"/>
              <a:t>Voxels</a:t>
            </a:r>
            <a:endParaRPr dirty="0"/>
          </a:p>
        </p:txBody>
      </p:sp>
      <p:sp>
        <p:nvSpPr>
          <p:cNvPr id="385" name="Google Shape;385;p44"/>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421" y="1012076"/>
            <a:ext cx="7500312" cy="4513595"/>
          </a:xfrm>
          <a:prstGeom prst="rect">
            <a:avLst/>
          </a:prstGeom>
        </p:spPr>
      </p:pic>
      <p:sp>
        <p:nvSpPr>
          <p:cNvPr id="3" name="Slide Number Placeholder 2"/>
          <p:cNvSpPr>
            <a:spLocks noGrp="1"/>
          </p:cNvSpPr>
          <p:nvPr>
            <p:ph type="sldNum" idx="12"/>
          </p:nvPr>
        </p:nvSpPr>
        <p:spPr/>
        <p:txBody>
          <a:bodyPr/>
          <a:lstStyle/>
          <a:p>
            <a:fld id="{00000000-1234-1234-1234-123412341234}" type="slidenum">
              <a:rPr lang="en" smtClean="0"/>
              <a:pPr/>
              <a:t>20</a:t>
            </a:fld>
            <a:endParaRPr lang="en"/>
          </a:p>
        </p:txBody>
      </p:sp>
      <p:pic>
        <p:nvPicPr>
          <p:cNvPr id="387" name="Google Shape;387;p44"/>
          <p:cNvPicPr preferRelativeResize="0"/>
          <p:nvPr/>
        </p:nvPicPr>
        <p:blipFill rotWithShape="1">
          <a:blip r:embed="rId4">
            <a:extLst>
              <a:ext uri="{28A0092B-C50C-407E-A947-70E740481C1C}">
                <a14:useLocalDpi xmlns:a14="http://schemas.microsoft.com/office/drawing/2010/main" val="0"/>
              </a:ext>
            </a:extLst>
          </a:blip>
          <a:srcRect l="67565"/>
          <a:stretch/>
        </p:blipFill>
        <p:spPr>
          <a:xfrm>
            <a:off x="45663" y="1065550"/>
            <a:ext cx="3021897" cy="4406645"/>
          </a:xfrm>
          <a:prstGeom prst="rect">
            <a:avLst/>
          </a:prstGeom>
          <a:noFill/>
          <a:ln>
            <a:noFill/>
          </a:ln>
        </p:spPr>
      </p:pic>
      <p:sp>
        <p:nvSpPr>
          <p:cNvPr id="4" name="TextBox 3"/>
          <p:cNvSpPr txBox="1"/>
          <p:nvPr/>
        </p:nvSpPr>
        <p:spPr>
          <a:xfrm>
            <a:off x="0" y="5791772"/>
            <a:ext cx="12192000" cy="369332"/>
          </a:xfrm>
          <a:prstGeom prst="rect">
            <a:avLst/>
          </a:prstGeom>
          <a:noFill/>
        </p:spPr>
        <p:txBody>
          <a:bodyPr wrap="square" rtlCol="0">
            <a:spAutoFit/>
          </a:bodyPr>
          <a:lstStyle/>
          <a:p>
            <a:pPr algn="ctr"/>
            <a:r>
              <a:rPr lang="en-US" sz="1800" dirty="0" smtClean="0"/>
              <a:t>Most commonly quoted number for acceptable depth blur is 0.3 Diopters.</a:t>
            </a:r>
            <a:endParaRPr lang="en-US" sz="1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0" y="171476"/>
            <a:ext cx="12192000" cy="840600"/>
          </a:xfrm>
          <a:prstGeom prst="rect">
            <a:avLst/>
          </a:prstGeom>
        </p:spPr>
        <p:txBody>
          <a:bodyPr spcFirstLastPara="1" wrap="square" lIns="91425" tIns="91425" rIns="91425" bIns="91425" anchor="ctr" anchorCtr="0">
            <a:noAutofit/>
          </a:bodyPr>
          <a:lstStyle/>
          <a:p>
            <a:r>
              <a:rPr lang="en" sz="2400" dirty="0"/>
              <a:t>Comparison with </a:t>
            </a:r>
            <a:r>
              <a:rPr lang="en" sz="2400" dirty="0" smtClean="0"/>
              <a:t>Previous Time </a:t>
            </a:r>
            <a:r>
              <a:rPr lang="en" sz="2400" dirty="0"/>
              <a:t>Multiplexed Binary Multi-Focal Plane Displays</a:t>
            </a:r>
            <a:endParaRPr sz="2400" dirty="0"/>
          </a:p>
        </p:txBody>
      </p:sp>
      <p:sp>
        <p:nvSpPr>
          <p:cNvPr id="206" name="Google Shape;206;p27"/>
          <p:cNvSpPr txBox="1">
            <a:spLocks noGrp="1"/>
          </p:cNvSpPr>
          <p:nvPr>
            <p:ph type="body" idx="2"/>
          </p:nvPr>
        </p:nvSpPr>
        <p:spPr>
          <a:xfrm>
            <a:off x="1596571" y="6217675"/>
            <a:ext cx="8893279" cy="640200"/>
          </a:xfrm>
          <a:prstGeom prst="rect">
            <a:avLst/>
          </a:prstGeom>
        </p:spPr>
        <p:txBody>
          <a:bodyPr spcFirstLastPara="1" wrap="square" lIns="91425" tIns="91425" rIns="91425" bIns="91425" anchor="b" anchorCtr="0">
            <a:noAutofit/>
          </a:bodyPr>
          <a:lstStyle/>
          <a:p>
            <a:pPr marL="0" indent="0">
              <a:buNone/>
            </a:pPr>
            <a:r>
              <a:rPr lang="en" sz="1100" i="0" dirty="0"/>
              <a:t>* Hu et al., Applied Optics 2015, “Design and tolerance of a free-form optical system form an optical see-through multi-focal-plane display”</a:t>
            </a:r>
            <a:endParaRPr sz="1100" i="0" dirty="0"/>
          </a:p>
        </p:txBody>
      </p:sp>
      <p:pic>
        <p:nvPicPr>
          <p:cNvPr id="207" name="Google Shape;207;p27"/>
          <p:cNvPicPr preferRelativeResize="0"/>
          <p:nvPr/>
        </p:nvPicPr>
        <p:blipFill rotWithShape="1">
          <a:blip r:embed="rId3">
            <a:extLst>
              <a:ext uri="{28A0092B-C50C-407E-A947-70E740481C1C}">
                <a14:useLocalDpi xmlns:a14="http://schemas.microsoft.com/office/drawing/2010/main" val="0"/>
              </a:ext>
            </a:extLst>
          </a:blip>
          <a:srcRect b="47486"/>
          <a:stretch/>
        </p:blipFill>
        <p:spPr>
          <a:xfrm>
            <a:off x="378223" y="1012076"/>
            <a:ext cx="6397412" cy="2718095"/>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21</a:t>
            </a:fld>
            <a:endParaRPr lang="en"/>
          </a:p>
        </p:txBody>
      </p:sp>
      <p:sp>
        <p:nvSpPr>
          <p:cNvPr id="6" name="TextBox 5"/>
          <p:cNvSpPr txBox="1"/>
          <p:nvPr/>
        </p:nvSpPr>
        <p:spPr>
          <a:xfrm>
            <a:off x="6937828" y="1999114"/>
            <a:ext cx="5254172" cy="3170099"/>
          </a:xfrm>
          <a:prstGeom prst="rect">
            <a:avLst/>
          </a:prstGeom>
          <a:noFill/>
        </p:spPr>
        <p:txBody>
          <a:bodyPr wrap="square" rtlCol="0">
            <a:spAutoFit/>
          </a:bodyPr>
          <a:lstStyle/>
          <a:p>
            <a:pPr>
              <a:lnSpc>
                <a:spcPct val="200000"/>
              </a:lnSpc>
            </a:pPr>
            <a:r>
              <a:rPr lang="en-US" sz="2000" dirty="0" smtClean="0"/>
              <a:t>Key differences:</a:t>
            </a:r>
          </a:p>
          <a:p>
            <a:pPr marL="285750" indent="-285750">
              <a:lnSpc>
                <a:spcPct val="200000"/>
              </a:lnSpc>
              <a:buFont typeface="Arial" panose="020B0604020202020204" pitchFamily="34" charset="0"/>
              <a:buChar char="•"/>
            </a:pPr>
            <a:r>
              <a:rPr lang="en-US" sz="2000" dirty="0" smtClean="0"/>
              <a:t>Lens is driven in a continuous state</a:t>
            </a:r>
          </a:p>
          <a:p>
            <a:pPr marL="285750" indent="-285750">
              <a:lnSpc>
                <a:spcPct val="200000"/>
              </a:lnSpc>
              <a:buFont typeface="Arial" panose="020B0604020202020204" pitchFamily="34" charset="0"/>
              <a:buChar char="•"/>
            </a:pPr>
            <a:r>
              <a:rPr lang="en-US" sz="2000" dirty="0" err="1" smtClean="0"/>
              <a:t>Illlumination</a:t>
            </a:r>
            <a:r>
              <a:rPr lang="en-US" sz="2000" dirty="0" smtClean="0"/>
              <a:t> is changed per-frame</a:t>
            </a:r>
          </a:p>
          <a:p>
            <a:pPr marL="285750" indent="-285750">
              <a:lnSpc>
                <a:spcPct val="200000"/>
              </a:lnSpc>
              <a:buFont typeface="Arial" panose="020B0604020202020204" pitchFamily="34" charset="0"/>
              <a:buChar char="•"/>
            </a:pPr>
            <a:r>
              <a:rPr lang="en-US" sz="2000" dirty="0" smtClean="0"/>
              <a:t>Color to binary decomposition is per-voxel instead of per-image</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54194"/>
          <a:stretch/>
        </p:blipFill>
        <p:spPr>
          <a:xfrm>
            <a:off x="374835" y="3817256"/>
            <a:ext cx="6400800" cy="2372139"/>
          </a:xfrm>
          <a:prstGeom prst="rect">
            <a:avLst/>
          </a:prstGeom>
        </p:spPr>
      </p:pic>
    </p:spTree>
    <p:extLst>
      <p:ext uri="{BB962C8B-B14F-4D97-AF65-F5344CB8AC3E}">
        <p14:creationId xmlns:p14="http://schemas.microsoft.com/office/powerpoint/2010/main" val="38525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0" y="171476"/>
            <a:ext cx="12192000" cy="840600"/>
          </a:xfrm>
          <a:prstGeom prst="rect">
            <a:avLst/>
          </a:prstGeom>
        </p:spPr>
        <p:txBody>
          <a:bodyPr spcFirstLastPara="1" wrap="square" lIns="91425" tIns="91425" rIns="91425" bIns="91425" anchor="ctr" anchorCtr="0">
            <a:noAutofit/>
          </a:bodyPr>
          <a:lstStyle/>
          <a:p>
            <a:r>
              <a:rPr lang="en" sz="2400" dirty="0"/>
              <a:t>Comparison with </a:t>
            </a:r>
            <a:r>
              <a:rPr lang="en" sz="2400" dirty="0" smtClean="0"/>
              <a:t>Previous Time </a:t>
            </a:r>
            <a:r>
              <a:rPr lang="en" sz="2400" dirty="0"/>
              <a:t>Multiplexed Binary Multi-Focal Plane Displays</a:t>
            </a:r>
            <a:endParaRPr sz="2400" dirty="0"/>
          </a:p>
        </p:txBody>
      </p:sp>
      <p:sp>
        <p:nvSpPr>
          <p:cNvPr id="206" name="Google Shape;206;p27"/>
          <p:cNvSpPr txBox="1">
            <a:spLocks noGrp="1"/>
          </p:cNvSpPr>
          <p:nvPr>
            <p:ph type="body" idx="2"/>
          </p:nvPr>
        </p:nvSpPr>
        <p:spPr>
          <a:xfrm>
            <a:off x="1596571" y="6217675"/>
            <a:ext cx="8893279" cy="640200"/>
          </a:xfrm>
          <a:prstGeom prst="rect">
            <a:avLst/>
          </a:prstGeom>
        </p:spPr>
        <p:txBody>
          <a:bodyPr spcFirstLastPara="1" wrap="square" lIns="91425" tIns="91425" rIns="91425" bIns="91425" anchor="b" anchorCtr="0">
            <a:noAutofit/>
          </a:bodyPr>
          <a:lstStyle/>
          <a:p>
            <a:pPr marL="0" indent="0">
              <a:buNone/>
            </a:pPr>
            <a:r>
              <a:rPr lang="en" sz="1100" i="0" dirty="0"/>
              <a:t>* Hu et al., Applied Optics 2015, “Design and tolerance of a free-form optical system form an optical see-through multi-focal-plane display”</a:t>
            </a:r>
            <a:endParaRPr sz="1100" i="0" dirty="0"/>
          </a:p>
        </p:txBody>
      </p:sp>
      <p:pic>
        <p:nvPicPr>
          <p:cNvPr id="207" name="Google Shape;207;p27"/>
          <p:cNvPicPr preferRelativeResize="0"/>
          <p:nvPr/>
        </p:nvPicPr>
        <p:blipFill>
          <a:blip r:embed="rId3">
            <a:extLst>
              <a:ext uri="{28A0092B-C50C-407E-A947-70E740481C1C}">
                <a14:useLocalDpi xmlns:a14="http://schemas.microsoft.com/office/drawing/2010/main" val="0"/>
              </a:ext>
            </a:extLst>
          </a:blip>
          <a:stretch>
            <a:fillRect/>
          </a:stretch>
        </p:blipFill>
        <p:spPr>
          <a:xfrm>
            <a:off x="378223" y="1012076"/>
            <a:ext cx="6397412" cy="5175949"/>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22</a:t>
            </a:fld>
            <a:endParaRPr lang="en"/>
          </a:p>
        </p:txBody>
      </p:sp>
      <p:graphicFrame>
        <p:nvGraphicFramePr>
          <p:cNvPr id="3" name="Table 2"/>
          <p:cNvGraphicFramePr>
            <a:graphicFrameLocks noGrp="1"/>
          </p:cNvGraphicFramePr>
          <p:nvPr>
            <p:extLst>
              <p:ext uri="{D42A27DB-BD31-4B8C-83A1-F6EECF244321}">
                <p14:modId xmlns:p14="http://schemas.microsoft.com/office/powerpoint/2010/main" val="2676454745"/>
              </p:ext>
            </p:extLst>
          </p:nvPr>
        </p:nvGraphicFramePr>
        <p:xfrm>
          <a:off x="6784019" y="1012076"/>
          <a:ext cx="5091585" cy="2001520"/>
        </p:xfrm>
        <a:graphic>
          <a:graphicData uri="http://schemas.openxmlformats.org/drawingml/2006/table">
            <a:tbl>
              <a:tblPr firstRow="1" bandRow="1">
                <a:tableStyleId>{70726D88-3CFE-4456-861D-1E7B22FF067A}</a:tableStyleId>
              </a:tblPr>
              <a:tblGrid>
                <a:gridCol w="1697195"/>
                <a:gridCol w="1697195"/>
                <a:gridCol w="1697195"/>
              </a:tblGrid>
              <a:tr h="370840">
                <a:tc>
                  <a:txBody>
                    <a:bodyPr/>
                    <a:lstStyle/>
                    <a:p>
                      <a:pPr algn="ctr"/>
                      <a:r>
                        <a:rPr lang="en-US" dirty="0" smtClean="0"/>
                        <a:t>Specs</a:t>
                      </a:r>
                      <a:endParaRPr lang="en-US" dirty="0"/>
                    </a:p>
                  </a:txBody>
                  <a:tcPr anchor="ctr"/>
                </a:tc>
                <a:tc>
                  <a:txBody>
                    <a:bodyPr/>
                    <a:lstStyle/>
                    <a:p>
                      <a:pPr algn="ctr"/>
                      <a:r>
                        <a:rPr lang="en-US" dirty="0" smtClean="0"/>
                        <a:t>Previous Approach</a:t>
                      </a:r>
                      <a:endParaRPr lang="en-US" dirty="0"/>
                    </a:p>
                  </a:txBody>
                  <a:tcPr anchor="ctr"/>
                </a:tc>
                <a:tc>
                  <a:txBody>
                    <a:bodyPr/>
                    <a:lstStyle/>
                    <a:p>
                      <a:pPr algn="ctr"/>
                      <a:r>
                        <a:rPr lang="en-US" dirty="0" smtClean="0"/>
                        <a:t>Our Approach</a:t>
                      </a:r>
                      <a:endParaRPr lang="en-US" dirty="0"/>
                    </a:p>
                  </a:txBody>
                  <a:tcPr anchor="ctr"/>
                </a:tc>
              </a:tr>
              <a:tr h="370840">
                <a:tc>
                  <a:txBody>
                    <a:bodyPr/>
                    <a:lstStyle/>
                    <a:p>
                      <a:pPr algn="l"/>
                      <a:r>
                        <a:rPr lang="en-US" dirty="0" smtClean="0"/>
                        <a:t>Number of depth planes</a:t>
                      </a:r>
                      <a:endParaRPr lang="en-US" dirty="0"/>
                    </a:p>
                  </a:txBody>
                  <a:tcPr anchor="ctr"/>
                </a:tc>
                <a:tc>
                  <a:txBody>
                    <a:bodyPr/>
                    <a:lstStyle/>
                    <a:p>
                      <a:pPr algn="ctr"/>
                      <a:r>
                        <a:rPr lang="en-US" sz="1800" dirty="0" smtClean="0"/>
                        <a:t>6</a:t>
                      </a:r>
                      <a:endParaRPr lang="en-US" sz="1800" dirty="0"/>
                    </a:p>
                  </a:txBody>
                  <a:tcPr anchor="ctr"/>
                </a:tc>
                <a:tc>
                  <a:txBody>
                    <a:bodyPr/>
                    <a:lstStyle/>
                    <a:p>
                      <a:pPr algn="ctr"/>
                      <a:r>
                        <a:rPr lang="en-US" sz="1800" dirty="0" smtClean="0"/>
                        <a:t>280</a:t>
                      </a:r>
                      <a:endParaRPr lang="en-US" sz="1800" dirty="0"/>
                    </a:p>
                  </a:txBody>
                  <a:tcPr anchor="ctr"/>
                </a:tc>
              </a:tr>
              <a:tr h="370840">
                <a:tc>
                  <a:txBody>
                    <a:bodyPr/>
                    <a:lstStyle/>
                    <a:p>
                      <a:pPr algn="l"/>
                      <a:r>
                        <a:rPr lang="en-US" dirty="0" smtClean="0"/>
                        <a:t>Depth</a:t>
                      </a:r>
                      <a:r>
                        <a:rPr lang="en-US" baseline="0" dirty="0" smtClean="0"/>
                        <a:t> range</a:t>
                      </a:r>
                      <a:endParaRPr lang="en-US" dirty="0"/>
                    </a:p>
                  </a:txBody>
                  <a:tcPr anchor="ctr"/>
                </a:tc>
                <a:tc>
                  <a:txBody>
                    <a:bodyPr/>
                    <a:lstStyle/>
                    <a:p>
                      <a:pPr algn="ctr"/>
                      <a:r>
                        <a:rPr lang="en-US" sz="1800" dirty="0" smtClean="0"/>
                        <a:t>0 – 3 D</a:t>
                      </a:r>
                      <a:endParaRPr lang="en-US" sz="1800" dirty="0"/>
                    </a:p>
                  </a:txBody>
                  <a:tcPr anchor="ctr"/>
                </a:tc>
                <a:tc>
                  <a:txBody>
                    <a:bodyPr/>
                    <a:lstStyle/>
                    <a:p>
                      <a:pPr algn="ctr"/>
                      <a:r>
                        <a:rPr lang="en-US" sz="1800" dirty="0" smtClean="0"/>
                        <a:t>0.25 – 6.7 D</a:t>
                      </a:r>
                      <a:endParaRPr lang="en-US" sz="1800" dirty="0"/>
                    </a:p>
                  </a:txBody>
                  <a:tcPr anchor="ctr"/>
                </a:tc>
              </a:tr>
              <a:tr h="370840">
                <a:tc>
                  <a:txBody>
                    <a:bodyPr/>
                    <a:lstStyle/>
                    <a:p>
                      <a:pPr algn="l"/>
                      <a:r>
                        <a:rPr lang="en-US" dirty="0" smtClean="0"/>
                        <a:t>Depth blur</a:t>
                      </a:r>
                      <a:endParaRPr lang="en-US" dirty="0"/>
                    </a:p>
                  </a:txBody>
                  <a:tcPr anchor="ctr"/>
                </a:tc>
                <a:tc>
                  <a:txBody>
                    <a:bodyPr/>
                    <a:lstStyle/>
                    <a:p>
                      <a:pPr algn="ctr"/>
                      <a:r>
                        <a:rPr lang="en-US" sz="1800" dirty="0" smtClean="0"/>
                        <a:t>0</a:t>
                      </a:r>
                      <a:r>
                        <a:rPr lang="en-US" sz="1800" baseline="0" dirty="0" smtClean="0"/>
                        <a:t> D</a:t>
                      </a:r>
                      <a:endParaRPr lang="en-US" sz="1800" dirty="0"/>
                    </a:p>
                  </a:txBody>
                  <a:tcPr anchor="ctr"/>
                </a:tc>
                <a:tc>
                  <a:txBody>
                    <a:bodyPr/>
                    <a:lstStyle/>
                    <a:p>
                      <a:pPr algn="ctr"/>
                      <a:r>
                        <a:rPr lang="en-US" sz="1800" dirty="0" smtClean="0"/>
                        <a:t>0.17 D</a:t>
                      </a:r>
                      <a:endParaRPr lang="en-US" sz="1800" dirty="0"/>
                    </a:p>
                  </a:txBody>
                  <a:tcPr anchor="ctr"/>
                </a:tc>
              </a:tr>
              <a:tr h="370840">
                <a:tc>
                  <a:txBody>
                    <a:bodyPr/>
                    <a:lstStyle/>
                    <a:p>
                      <a:pPr algn="l"/>
                      <a:r>
                        <a:rPr lang="en-US" dirty="0" smtClean="0"/>
                        <a:t>Bit-depth per color</a:t>
                      </a:r>
                      <a:endParaRPr lang="en-US" dirty="0"/>
                    </a:p>
                  </a:txBody>
                  <a:tcPr anchor="ctr"/>
                </a:tc>
                <a:tc>
                  <a:txBody>
                    <a:bodyPr/>
                    <a:lstStyle/>
                    <a:p>
                      <a:pPr algn="ctr"/>
                      <a:r>
                        <a:rPr lang="en-US" sz="1800" dirty="0" smtClean="0"/>
                        <a:t>4</a:t>
                      </a:r>
                      <a:endParaRPr lang="en-US" sz="1800" dirty="0"/>
                    </a:p>
                  </a:txBody>
                  <a:tcPr anchor="ctr"/>
                </a:tc>
                <a:tc>
                  <a:txBody>
                    <a:bodyPr/>
                    <a:lstStyle/>
                    <a:p>
                      <a:pPr algn="ctr"/>
                      <a:r>
                        <a:rPr lang="en-US" sz="1800" dirty="0" smtClean="0"/>
                        <a:t>8</a:t>
                      </a:r>
                      <a:endParaRPr lang="en-US" sz="1800" dirty="0"/>
                    </a:p>
                  </a:txBody>
                  <a:tcPr anchor="ctr"/>
                </a:tc>
              </a:tr>
            </a:tbl>
          </a:graphicData>
        </a:graphic>
      </p:graphicFrame>
      <p:grpSp>
        <p:nvGrpSpPr>
          <p:cNvPr id="5" name="Group 4"/>
          <p:cNvGrpSpPr/>
          <p:nvPr/>
        </p:nvGrpSpPr>
        <p:grpSpPr>
          <a:xfrm>
            <a:off x="7256929" y="3227864"/>
            <a:ext cx="4279004" cy="3309911"/>
            <a:chOff x="6933967" y="2560504"/>
            <a:chExt cx="5217971" cy="4036225"/>
          </a:xfrm>
        </p:grpSpPr>
        <p:pic>
          <p:nvPicPr>
            <p:cNvPr id="9" name="Google Shape;217;p28"/>
            <p:cNvPicPr preferRelativeResize="0"/>
            <p:nvPr/>
          </p:nvPicPr>
          <p:blipFill rotWithShape="1">
            <a:blip r:embed="rId4">
              <a:alphaModFix/>
            </a:blip>
            <a:srcRect l="48567"/>
            <a:stretch/>
          </p:blipFill>
          <p:spPr>
            <a:xfrm>
              <a:off x="7123694" y="2560504"/>
              <a:ext cx="4412237" cy="3772176"/>
            </a:xfrm>
            <a:prstGeom prst="rect">
              <a:avLst/>
            </a:prstGeom>
            <a:noFill/>
            <a:ln>
              <a:noFill/>
            </a:ln>
          </p:spPr>
        </p:pic>
        <p:sp>
          <p:nvSpPr>
            <p:cNvPr id="4" name="TextBox 3"/>
            <p:cNvSpPr txBox="1"/>
            <p:nvPr/>
          </p:nvSpPr>
          <p:spPr>
            <a:xfrm>
              <a:off x="6933967" y="6277712"/>
              <a:ext cx="5217971" cy="319017"/>
            </a:xfrm>
            <a:prstGeom prst="rect">
              <a:avLst/>
            </a:prstGeom>
            <a:noFill/>
          </p:spPr>
          <p:txBody>
            <a:bodyPr wrap="square" rtlCol="0">
              <a:spAutoFit/>
            </a:bodyPr>
            <a:lstStyle/>
            <a:p>
              <a:r>
                <a:rPr lang="en-US" sz="1100" dirty="0" smtClean="0"/>
                <a:t>Hua, IEEE 2017, Enabling </a:t>
              </a:r>
              <a:r>
                <a:rPr lang="en-US" sz="1100" dirty="0"/>
                <a:t>Focus Cues in Head-Mounted Displays</a:t>
              </a: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a:t>Rendering Pipeline Simulation</a:t>
            </a:r>
            <a:endParaRPr/>
          </a:p>
        </p:txBody>
      </p:sp>
      <p:sp>
        <p:nvSpPr>
          <p:cNvPr id="224" name="Google Shape;224;p29"/>
          <p:cNvSpPr txBox="1">
            <a:spLocks noGrp="1"/>
          </p:cNvSpPr>
          <p:nvPr>
            <p:ph type="body" idx="1"/>
          </p:nvPr>
        </p:nvSpPr>
        <p:spPr>
          <a:xfrm>
            <a:off x="1835700" y="925675"/>
            <a:ext cx="8520600" cy="5292000"/>
          </a:xfrm>
          <a:prstGeom prst="rect">
            <a:avLst/>
          </a:prstGeom>
        </p:spPr>
        <p:txBody>
          <a:bodyPr spcFirstLastPara="1" wrap="square" lIns="91425" tIns="91425" rIns="91425" bIns="91425" anchor="t" anchorCtr="0">
            <a:noAutofit/>
          </a:bodyPr>
          <a:lstStyle/>
          <a:p>
            <a:pPr marL="0" indent="0">
              <a:spcAft>
                <a:spcPts val="1600"/>
              </a:spcAft>
              <a:buNone/>
            </a:pPr>
            <a:endParaRPr/>
          </a:p>
        </p:txBody>
      </p:sp>
      <p:sp>
        <p:nvSpPr>
          <p:cNvPr id="226" name="Google Shape;226;p29"/>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2" name="full_remap_5_frameRa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1103" y="743997"/>
            <a:ext cx="7869793" cy="5958203"/>
          </a:xfrm>
          <a:prstGeom prst="rect">
            <a:avLst/>
          </a:prstGeom>
        </p:spPr>
      </p:pic>
      <p:sp>
        <p:nvSpPr>
          <p:cNvPr id="3" name="Slide Number Placeholder 2"/>
          <p:cNvSpPr>
            <a:spLocks noGrp="1"/>
          </p:cNvSpPr>
          <p:nvPr>
            <p:ph type="sldNum" idx="12"/>
          </p:nvPr>
        </p:nvSpPr>
        <p:spPr/>
        <p:txBody>
          <a:bodyPr/>
          <a:lstStyle/>
          <a:p>
            <a:fld id="{00000000-1234-1234-1234-123412341234}" type="slidenum">
              <a:rPr lang="en" smtClean="0"/>
              <a:pPr/>
              <a:t>23</a:t>
            </a:fld>
            <a:endParaRPr lang="en"/>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a:t>Implementation</a:t>
            </a:r>
            <a:endParaRPr/>
          </a:p>
        </p:txBody>
      </p:sp>
      <p:sp>
        <p:nvSpPr>
          <p:cNvPr id="235" name="Google Shape;235;p30"/>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236" name="Google Shape;236;p30"/>
          <p:cNvPicPr preferRelativeResize="0"/>
          <p:nvPr/>
        </p:nvPicPr>
        <p:blipFill>
          <a:blip r:embed="rId3">
            <a:alphaModFix/>
          </a:blip>
          <a:stretch>
            <a:fillRect/>
          </a:stretch>
        </p:blipFill>
        <p:spPr>
          <a:xfrm>
            <a:off x="2296333" y="740537"/>
            <a:ext cx="7599334" cy="2557884"/>
          </a:xfrm>
          <a:prstGeom prst="rect">
            <a:avLst/>
          </a:prstGeom>
          <a:noFill/>
          <a:ln>
            <a:noFill/>
          </a:ln>
        </p:spPr>
      </p:pic>
      <p:pic>
        <p:nvPicPr>
          <p:cNvPr id="237" name="Google Shape;237;p30"/>
          <p:cNvPicPr preferRelativeResize="0"/>
          <p:nvPr/>
        </p:nvPicPr>
        <p:blipFill>
          <a:blip r:embed="rId4">
            <a:alphaModFix/>
          </a:blip>
          <a:stretch>
            <a:fillRect/>
          </a:stretch>
        </p:blipFill>
        <p:spPr>
          <a:xfrm>
            <a:off x="1453172" y="3352496"/>
            <a:ext cx="9285656" cy="3451304"/>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24</a:t>
            </a:fld>
            <a:endParaRPr lang="e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dirty="0"/>
              <a:t>AR display in </a:t>
            </a:r>
            <a:r>
              <a:rPr lang="en" dirty="0" smtClean="0"/>
              <a:t>Operation</a:t>
            </a:r>
            <a:endParaRPr dirty="0"/>
          </a:p>
        </p:txBody>
      </p:sp>
      <p:sp>
        <p:nvSpPr>
          <p:cNvPr id="253" name="Google Shape;253;p32"/>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sp>
        <p:nvSpPr>
          <p:cNvPr id="255" name="Google Shape;255;p32"/>
          <p:cNvSpPr txBox="1">
            <a:spLocks noGrp="1"/>
          </p:cNvSpPr>
          <p:nvPr>
            <p:ph type="body" idx="1"/>
          </p:nvPr>
        </p:nvSpPr>
        <p:spPr>
          <a:xfrm>
            <a:off x="1835700" y="672050"/>
            <a:ext cx="8520600" cy="780600"/>
          </a:xfrm>
          <a:prstGeom prst="rect">
            <a:avLst/>
          </a:prstGeom>
        </p:spPr>
        <p:txBody>
          <a:bodyPr spcFirstLastPara="1" wrap="square" lIns="91425" tIns="91425" rIns="91425" bIns="91425" anchor="t" anchorCtr="0">
            <a:noAutofit/>
          </a:bodyPr>
          <a:lstStyle/>
          <a:p>
            <a:r>
              <a:rPr lang="en"/>
              <a:t>Only the recording camera focus is changed during the video</a:t>
            </a:r>
            <a:endParaRPr/>
          </a:p>
          <a:p>
            <a:r>
              <a:rPr lang="en"/>
              <a:t>Flicker is not visible to humans</a:t>
            </a:r>
            <a:endParaRPr/>
          </a:p>
        </p:txBody>
      </p:sp>
      <p:pic>
        <p:nvPicPr>
          <p:cNvPr id="3" name="Bunn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9448" y="1452653"/>
            <a:ext cx="8833104" cy="4968621"/>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25</a:t>
            </a:fld>
            <a:endParaRPr lang="en"/>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a:t>AR display in Operation: showing continuous object</a:t>
            </a:r>
            <a:endParaRPr/>
          </a:p>
        </p:txBody>
      </p:sp>
      <p:sp>
        <p:nvSpPr>
          <p:cNvPr id="253" name="Google Shape;253;p32"/>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sp>
        <p:nvSpPr>
          <p:cNvPr id="255" name="Google Shape;255;p32"/>
          <p:cNvSpPr txBox="1">
            <a:spLocks noGrp="1"/>
          </p:cNvSpPr>
          <p:nvPr>
            <p:ph type="body" idx="1"/>
          </p:nvPr>
        </p:nvSpPr>
        <p:spPr>
          <a:xfrm>
            <a:off x="1835700" y="672050"/>
            <a:ext cx="8520600" cy="780600"/>
          </a:xfrm>
          <a:prstGeom prst="rect">
            <a:avLst/>
          </a:prstGeom>
        </p:spPr>
        <p:txBody>
          <a:bodyPr spcFirstLastPara="1" wrap="square" lIns="91425" tIns="91425" rIns="91425" bIns="91425" anchor="t" anchorCtr="0">
            <a:noAutofit/>
          </a:bodyPr>
          <a:lstStyle/>
          <a:p>
            <a:r>
              <a:rPr lang="en"/>
              <a:t>Only the recording camera focus is changed during the video</a:t>
            </a:r>
            <a:endParaRPr/>
          </a:p>
          <a:p>
            <a:r>
              <a:rPr lang="en"/>
              <a:t>Flicker is not visible to humans</a:t>
            </a:r>
            <a:endParaRPr/>
          </a:p>
        </p:txBody>
      </p:sp>
      <p:pic>
        <p:nvPicPr>
          <p:cNvPr id="2" name="Brid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9850" y="1452653"/>
            <a:ext cx="8832300" cy="4968169"/>
          </a:xfrm>
          <a:prstGeom prst="rect">
            <a:avLst/>
          </a:prstGeom>
        </p:spPr>
      </p:pic>
      <p:sp>
        <p:nvSpPr>
          <p:cNvPr id="3" name="Slide Number Placeholder 2"/>
          <p:cNvSpPr>
            <a:spLocks noGrp="1"/>
          </p:cNvSpPr>
          <p:nvPr>
            <p:ph type="sldNum" idx="12"/>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28804436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1835700" y="171476"/>
            <a:ext cx="8520600" cy="840600"/>
          </a:xfrm>
          <a:prstGeom prst="rect">
            <a:avLst/>
          </a:prstGeom>
        </p:spPr>
        <p:txBody>
          <a:bodyPr spcFirstLastPara="1" wrap="square" lIns="91425" tIns="91425" rIns="91425" bIns="91425" anchor="b" anchorCtr="0">
            <a:noAutofit/>
          </a:bodyPr>
          <a:lstStyle/>
          <a:p>
            <a:r>
              <a:rPr lang="en" dirty="0" smtClean="0"/>
              <a:t>Limitations</a:t>
            </a:r>
            <a:endParaRPr dirty="0"/>
          </a:p>
        </p:txBody>
      </p:sp>
      <p:sp>
        <p:nvSpPr>
          <p:cNvPr id="261" name="Google Shape;261;p33"/>
          <p:cNvSpPr txBox="1">
            <a:spLocks noGrp="1"/>
          </p:cNvSpPr>
          <p:nvPr>
            <p:ph type="body" idx="1"/>
          </p:nvPr>
        </p:nvSpPr>
        <p:spPr>
          <a:xfrm>
            <a:off x="656067" y="925675"/>
            <a:ext cx="10879866" cy="5292000"/>
          </a:xfrm>
          <a:prstGeom prst="rect">
            <a:avLst/>
          </a:prstGeom>
        </p:spPr>
        <p:txBody>
          <a:bodyPr spcFirstLastPara="1" wrap="square" lIns="91425" tIns="91425" rIns="91425" bIns="91425" anchor="t" anchorCtr="0">
            <a:noAutofit/>
          </a:bodyPr>
          <a:lstStyle/>
          <a:p>
            <a:pPr>
              <a:lnSpc>
                <a:spcPct val="200000"/>
              </a:lnSpc>
              <a:buFont typeface="Arial" panose="020B0604020202020204" pitchFamily="34" charset="0"/>
              <a:buChar char="•"/>
            </a:pPr>
            <a:r>
              <a:rPr lang="en-US" sz="2400" dirty="0" smtClean="0"/>
              <a:t>Bulky Form-factor</a:t>
            </a:r>
          </a:p>
          <a:p>
            <a:pPr lvl="1">
              <a:lnSpc>
                <a:spcPct val="200000"/>
              </a:lnSpc>
              <a:buFont typeface="Arial" panose="020B0604020202020204" pitchFamily="34" charset="0"/>
              <a:buChar char="•"/>
            </a:pPr>
            <a:r>
              <a:rPr lang="en-US" sz="1800" dirty="0" smtClean="0"/>
              <a:t>Moderate form-factor may be possible (e.g. </a:t>
            </a:r>
            <a:r>
              <a:rPr lang="en-US" sz="1800" dirty="0" err="1" smtClean="0"/>
              <a:t>Avegant</a:t>
            </a:r>
            <a:r>
              <a:rPr lang="en-US" sz="1800" dirty="0"/>
              <a:t>)</a:t>
            </a:r>
            <a:endParaRPr lang="en-US" sz="1800" dirty="0" smtClean="0"/>
          </a:p>
          <a:p>
            <a:pPr>
              <a:lnSpc>
                <a:spcPct val="200000"/>
              </a:lnSpc>
              <a:buFont typeface="Arial" panose="020B0604020202020204" pitchFamily="34" charset="0"/>
              <a:buChar char="•"/>
            </a:pPr>
            <a:r>
              <a:rPr lang="en-US" sz="2400" dirty="0" smtClean="0"/>
              <a:t>Non-zero pixel blur along depth</a:t>
            </a:r>
          </a:p>
          <a:p>
            <a:pPr>
              <a:lnSpc>
                <a:spcPct val="200000"/>
              </a:lnSpc>
              <a:buFont typeface="Arial" panose="020B0604020202020204" pitchFamily="34" charset="0"/>
              <a:buChar char="•"/>
            </a:pPr>
            <a:r>
              <a:rPr lang="en-US" sz="2400" dirty="0" smtClean="0"/>
              <a:t>Without our simplifying assumptions, computation costs will increase</a:t>
            </a:r>
            <a:endParaRPr sz="2400" dirty="0"/>
          </a:p>
        </p:txBody>
      </p:sp>
      <p:sp>
        <p:nvSpPr>
          <p:cNvPr id="263" name="Google Shape;263;p33"/>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sp>
        <p:nvSpPr>
          <p:cNvPr id="2" name="Slide Number Placeholder 1"/>
          <p:cNvSpPr>
            <a:spLocks noGrp="1"/>
          </p:cNvSpPr>
          <p:nvPr>
            <p:ph type="sldNum" idx="12"/>
          </p:nvPr>
        </p:nvSpPr>
        <p:spPr/>
        <p:txBody>
          <a:bodyPr/>
          <a:lstStyle/>
          <a:p>
            <a:fld id="{00000000-1234-1234-1234-123412341234}" type="slidenum">
              <a:rPr lang="en" smtClean="0"/>
              <a:pPr/>
              <a:t>27</a:t>
            </a:fld>
            <a:endParaRPr lang="en"/>
          </a:p>
        </p:txBody>
      </p:sp>
    </p:spTree>
    <p:extLst>
      <p:ext uri="{BB962C8B-B14F-4D97-AF65-F5344CB8AC3E}">
        <p14:creationId xmlns:p14="http://schemas.microsoft.com/office/powerpoint/2010/main" val="3702871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1835700" y="171476"/>
            <a:ext cx="8520600" cy="840600"/>
          </a:xfrm>
          <a:prstGeom prst="rect">
            <a:avLst/>
          </a:prstGeom>
        </p:spPr>
        <p:txBody>
          <a:bodyPr spcFirstLastPara="1" wrap="square" lIns="91425" tIns="91425" rIns="91425" bIns="91425" anchor="b" anchorCtr="0">
            <a:noAutofit/>
          </a:bodyPr>
          <a:lstStyle/>
          <a:p>
            <a:r>
              <a:rPr lang="en" dirty="0"/>
              <a:t>Future Work</a:t>
            </a:r>
            <a:endParaRPr dirty="0"/>
          </a:p>
        </p:txBody>
      </p:sp>
      <p:sp>
        <p:nvSpPr>
          <p:cNvPr id="261" name="Google Shape;261;p33"/>
          <p:cNvSpPr txBox="1">
            <a:spLocks noGrp="1"/>
          </p:cNvSpPr>
          <p:nvPr>
            <p:ph type="body" idx="1"/>
          </p:nvPr>
        </p:nvSpPr>
        <p:spPr>
          <a:xfrm>
            <a:off x="1001486" y="925675"/>
            <a:ext cx="10189028" cy="5292000"/>
          </a:xfrm>
          <a:prstGeom prst="rect">
            <a:avLst/>
          </a:prstGeom>
        </p:spPr>
        <p:txBody>
          <a:bodyPr spcFirstLastPara="1" wrap="square" lIns="91425" tIns="91425" rIns="91425" bIns="91425" anchor="t" anchorCtr="0">
            <a:noAutofit/>
          </a:bodyPr>
          <a:lstStyle/>
          <a:p>
            <a:pPr>
              <a:lnSpc>
                <a:spcPct val="200000"/>
              </a:lnSpc>
              <a:buAutoNum type="arabicPeriod"/>
            </a:pPr>
            <a:r>
              <a:rPr lang="en" sz="2400" dirty="0"/>
              <a:t>Develop advanced color-to-binary decomposition algorithms</a:t>
            </a:r>
            <a:endParaRPr sz="2400" dirty="0"/>
          </a:p>
          <a:p>
            <a:pPr lvl="1" indent="-330200">
              <a:lnSpc>
                <a:spcPct val="200000"/>
              </a:lnSpc>
              <a:spcBef>
                <a:spcPts val="0"/>
              </a:spcBef>
              <a:buSzPts val="1600"/>
              <a:buAutoNum type="alphaLcPeriod"/>
            </a:pPr>
            <a:r>
              <a:rPr lang="en" sz="2000" dirty="0"/>
              <a:t>Content adaptive decomposition</a:t>
            </a:r>
            <a:endParaRPr sz="2000" dirty="0"/>
          </a:p>
          <a:p>
            <a:pPr lvl="1" indent="-330200">
              <a:lnSpc>
                <a:spcPct val="200000"/>
              </a:lnSpc>
              <a:spcBef>
                <a:spcPts val="0"/>
              </a:spcBef>
              <a:buSzPts val="1600"/>
              <a:buAutoNum type="alphaLcPeriod"/>
            </a:pPr>
            <a:r>
              <a:rPr lang="en" sz="2000" dirty="0"/>
              <a:t>Mixed primary color illumination</a:t>
            </a:r>
            <a:endParaRPr sz="2000" dirty="0"/>
          </a:p>
          <a:p>
            <a:pPr>
              <a:lnSpc>
                <a:spcPct val="200000"/>
              </a:lnSpc>
              <a:buAutoNum type="arabicPeriod"/>
            </a:pPr>
            <a:r>
              <a:rPr lang="en" sz="2400" dirty="0"/>
              <a:t>Depict </a:t>
            </a:r>
            <a:r>
              <a:rPr lang="en" sz="2400" dirty="0" smtClean="0"/>
              <a:t>transparency</a:t>
            </a:r>
            <a:r>
              <a:rPr lang="en" sz="2400" dirty="0"/>
              <a:t>, reflection, participating media</a:t>
            </a:r>
            <a:endParaRPr sz="2400" dirty="0"/>
          </a:p>
          <a:p>
            <a:pPr>
              <a:lnSpc>
                <a:spcPct val="200000"/>
              </a:lnSpc>
              <a:buAutoNum type="arabicPeriod"/>
            </a:pPr>
            <a:r>
              <a:rPr lang="en" sz="2400" dirty="0"/>
              <a:t>Integrate real-time version with low-latency work</a:t>
            </a:r>
            <a:endParaRPr sz="2400" dirty="0"/>
          </a:p>
          <a:p>
            <a:pPr>
              <a:lnSpc>
                <a:spcPct val="200000"/>
              </a:lnSpc>
              <a:buAutoNum type="arabicPeriod"/>
            </a:pPr>
            <a:r>
              <a:rPr lang="en" sz="2400" dirty="0"/>
              <a:t>Develop more compact and wide field of view prototype</a:t>
            </a:r>
            <a:endParaRPr sz="2400" dirty="0"/>
          </a:p>
        </p:txBody>
      </p:sp>
      <p:sp>
        <p:nvSpPr>
          <p:cNvPr id="263" name="Google Shape;263;p33"/>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sp>
        <p:nvSpPr>
          <p:cNvPr id="2" name="Slide Number Placeholder 1"/>
          <p:cNvSpPr>
            <a:spLocks noGrp="1"/>
          </p:cNvSpPr>
          <p:nvPr>
            <p:ph type="sldNum" idx="12"/>
          </p:nvPr>
        </p:nvSpPr>
        <p:spPr/>
        <p:txBody>
          <a:bodyPr/>
          <a:lstStyle/>
          <a:p>
            <a:fld id="{00000000-1234-1234-1234-123412341234}" type="slidenum">
              <a:rPr lang="en" smtClean="0"/>
              <a:pPr/>
              <a:t>28</a:t>
            </a:fld>
            <a:endParaRPr lang="en"/>
          </a:p>
        </p:txBody>
      </p:sp>
    </p:spTree>
    <p:extLst>
      <p:ext uri="{BB962C8B-B14F-4D97-AF65-F5344CB8AC3E}">
        <p14:creationId xmlns:p14="http://schemas.microsoft.com/office/powerpoint/2010/main" val="14355318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dirty="0"/>
              <a:t>Thank </a:t>
            </a:r>
            <a:r>
              <a:rPr lang="en" dirty="0" smtClean="0"/>
              <a:t>you!</a:t>
            </a:r>
            <a:endParaRPr dirty="0"/>
          </a:p>
        </p:txBody>
      </p:sp>
      <p:sp>
        <p:nvSpPr>
          <p:cNvPr id="270" name="Google Shape;270;p34"/>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271" name="Google Shape;271;p34"/>
          <p:cNvPicPr preferRelativeResize="0"/>
          <p:nvPr/>
        </p:nvPicPr>
        <p:blipFill>
          <a:blip r:embed="rId5">
            <a:extLst>
              <a:ext uri="{28A0092B-C50C-407E-A947-70E740481C1C}">
                <a14:useLocalDpi xmlns:a14="http://schemas.microsoft.com/office/drawing/2010/main" val="0"/>
              </a:ext>
            </a:extLst>
          </a:blip>
          <a:stretch>
            <a:fillRect/>
          </a:stretch>
        </p:blipFill>
        <p:spPr>
          <a:xfrm>
            <a:off x="207447" y="3671949"/>
            <a:ext cx="4792784" cy="2266919"/>
          </a:xfrm>
          <a:prstGeom prst="rect">
            <a:avLst/>
          </a:prstGeom>
          <a:noFill/>
          <a:ln>
            <a:noFill/>
          </a:ln>
        </p:spPr>
      </p:pic>
      <p:pic>
        <p:nvPicPr>
          <p:cNvPr id="272" name="Google Shape;272;p34"/>
          <p:cNvPicPr preferRelativeResize="0"/>
          <p:nvPr/>
        </p:nvPicPr>
        <p:blipFill>
          <a:blip r:embed="rId6">
            <a:extLst>
              <a:ext uri="{28A0092B-C50C-407E-A947-70E740481C1C}">
                <a14:useLocalDpi xmlns:a14="http://schemas.microsoft.com/office/drawing/2010/main" val="0"/>
              </a:ext>
            </a:extLst>
          </a:blip>
          <a:stretch>
            <a:fillRect/>
          </a:stretch>
        </p:blipFill>
        <p:spPr>
          <a:xfrm>
            <a:off x="207447" y="865676"/>
            <a:ext cx="4792784" cy="2692126"/>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29</a:t>
            </a:fld>
            <a:endParaRPr lang="en"/>
          </a:p>
        </p:txBody>
      </p:sp>
      <p:pic>
        <p:nvPicPr>
          <p:cNvPr id="11" name="Brid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86087" y="1409522"/>
            <a:ext cx="6977446" cy="39248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1835700" y="171476"/>
            <a:ext cx="8520600" cy="840600"/>
          </a:xfrm>
          <a:prstGeom prst="rect">
            <a:avLst/>
          </a:prstGeom>
        </p:spPr>
        <p:txBody>
          <a:bodyPr spcFirstLastPara="1" wrap="square" lIns="91425" tIns="91425" rIns="91425" bIns="91425" anchor="ctr" anchorCtr="0">
            <a:noAutofit/>
          </a:bodyPr>
          <a:lstStyle/>
          <a:p>
            <a:r>
              <a:rPr lang="en" dirty="0" smtClean="0"/>
              <a:t>Virtual scene to depict</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904" y="1012079"/>
            <a:ext cx="5319192" cy="5623145"/>
          </a:xfrm>
          <a:prstGeom prst="rect">
            <a:avLst/>
          </a:prstGeom>
        </p:spPr>
      </p:pic>
      <p:sp>
        <p:nvSpPr>
          <p:cNvPr id="3" name="Slide Number Placeholder 2"/>
          <p:cNvSpPr>
            <a:spLocks noGrp="1"/>
          </p:cNvSpPr>
          <p:nvPr>
            <p:ph type="sldNum" idx="12"/>
          </p:nvPr>
        </p:nvSpPr>
        <p:spPr/>
        <p:txBody>
          <a:bodyPr/>
          <a:lstStyle/>
          <a:p>
            <a:fld id="{00000000-1234-1234-1234-123412341234}" type="slidenum">
              <a:rPr lang="en" smtClean="0"/>
              <a:pPr/>
              <a:t>3</a:t>
            </a:fld>
            <a:endParaRPr lang="e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30</a:t>
            </a:fld>
            <a:endParaRPr lang="en"/>
          </a:p>
        </p:txBody>
      </p:sp>
    </p:spTree>
    <p:extLst>
      <p:ext uri="{BB962C8B-B14F-4D97-AF65-F5344CB8AC3E}">
        <p14:creationId xmlns:p14="http://schemas.microsoft.com/office/powerpoint/2010/main" val="3631886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31</a:t>
            </a:fld>
            <a:endParaRPr lang="en"/>
          </a:p>
        </p:txBody>
      </p:sp>
    </p:spTree>
    <p:extLst>
      <p:ext uri="{BB962C8B-B14F-4D97-AF65-F5344CB8AC3E}">
        <p14:creationId xmlns:p14="http://schemas.microsoft.com/office/powerpoint/2010/main" val="24335238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1835700" y="2867800"/>
            <a:ext cx="8520600" cy="1122300"/>
          </a:xfrm>
          <a:prstGeom prst="rect">
            <a:avLst/>
          </a:prstGeom>
        </p:spPr>
        <p:txBody>
          <a:bodyPr spcFirstLastPara="1" wrap="square" lIns="91425" tIns="91425" rIns="91425" bIns="91425" anchor="ctr" anchorCtr="0">
            <a:noAutofit/>
          </a:bodyPr>
          <a:lstStyle/>
          <a:p>
            <a:r>
              <a:rPr lang="en"/>
              <a:t>Extra slides</a:t>
            </a:r>
            <a:endParaRPr/>
          </a:p>
        </p:txBody>
      </p:sp>
      <p:sp>
        <p:nvSpPr>
          <p:cNvPr id="2" name="Slide Number Placeholder 1"/>
          <p:cNvSpPr>
            <a:spLocks noGrp="1"/>
          </p:cNvSpPr>
          <p:nvPr>
            <p:ph type="sldNum" idx="12"/>
          </p:nvPr>
        </p:nvSpPr>
        <p:spPr/>
        <p:txBody>
          <a:bodyPr/>
          <a:lstStyle/>
          <a:p>
            <a:fld id="{00000000-1234-1234-1234-123412341234}" type="slidenum">
              <a:rPr lang="en" smtClean="0"/>
              <a:pPr/>
              <a:t>32</a:t>
            </a:fld>
            <a:endParaRPr lang="e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1835700" y="2867800"/>
            <a:ext cx="8520600" cy="1122300"/>
          </a:xfrm>
          <a:prstGeom prst="rect">
            <a:avLst/>
          </a:prstGeom>
        </p:spPr>
        <p:txBody>
          <a:bodyPr spcFirstLastPara="1" wrap="square" lIns="91425" tIns="91425" rIns="91425" bIns="91425" anchor="ctr" anchorCtr="0">
            <a:noAutofit/>
          </a:bodyPr>
          <a:lstStyle/>
          <a:p>
            <a:r>
              <a:rPr lang="en"/>
              <a:t>Related Work</a:t>
            </a:r>
            <a:endParaRPr/>
          </a:p>
        </p:txBody>
      </p:sp>
      <p:sp>
        <p:nvSpPr>
          <p:cNvPr id="2" name="Slide Number Placeholder 1"/>
          <p:cNvSpPr>
            <a:spLocks noGrp="1"/>
          </p:cNvSpPr>
          <p:nvPr>
            <p:ph type="sldNum" idx="12"/>
          </p:nvPr>
        </p:nvSpPr>
        <p:spPr/>
        <p:txBody>
          <a:bodyPr/>
          <a:lstStyle/>
          <a:p>
            <a:fld id="{00000000-1234-1234-1234-123412341234}" type="slidenum">
              <a:rPr lang="en" smtClean="0"/>
              <a:pPr/>
              <a:t>33</a:t>
            </a:fld>
            <a:endParaRPr lang="e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6326450" y="1482702"/>
            <a:ext cx="4029850" cy="2740299"/>
          </a:xfrm>
          <a:prstGeom prst="rect">
            <a:avLst/>
          </a:prstGeom>
          <a:noFill/>
          <a:ln>
            <a:noFill/>
          </a:ln>
        </p:spPr>
      </p:pic>
      <p:sp>
        <p:nvSpPr>
          <p:cNvPr id="96" name="Google Shape;96;p18"/>
          <p:cNvSpPr txBox="1">
            <a:spLocks noGrp="1"/>
          </p:cNvSpPr>
          <p:nvPr>
            <p:ph type="title"/>
          </p:nvPr>
        </p:nvSpPr>
        <p:spPr>
          <a:xfrm>
            <a:off x="1835700" y="171476"/>
            <a:ext cx="8520600" cy="840600"/>
          </a:xfrm>
          <a:prstGeom prst="rect">
            <a:avLst/>
          </a:prstGeom>
        </p:spPr>
        <p:txBody>
          <a:bodyPr spcFirstLastPara="1" wrap="square" lIns="91425" tIns="91425" rIns="91425" bIns="91425" anchor="b" anchorCtr="0">
            <a:noAutofit/>
          </a:bodyPr>
          <a:lstStyle/>
          <a:p>
            <a:r>
              <a:rPr lang="en"/>
              <a:t>Limitations in previous Light Field Displays:</a:t>
            </a:r>
            <a:endParaRPr/>
          </a:p>
          <a:p>
            <a:r>
              <a:rPr lang="en" sz="2400"/>
              <a:t>Low resolution due to spatial-multiplexing or diffraction</a:t>
            </a:r>
            <a:endParaRPr sz="2400"/>
          </a:p>
        </p:txBody>
      </p:sp>
      <p:grpSp>
        <p:nvGrpSpPr>
          <p:cNvPr id="98" name="Google Shape;98;p18"/>
          <p:cNvGrpSpPr/>
          <p:nvPr/>
        </p:nvGrpSpPr>
        <p:grpSpPr>
          <a:xfrm>
            <a:off x="636610" y="3657875"/>
            <a:ext cx="6525638" cy="2161771"/>
            <a:chOff x="3926900" y="4224025"/>
            <a:chExt cx="5126599" cy="1331550"/>
          </a:xfrm>
        </p:grpSpPr>
        <p:pic>
          <p:nvPicPr>
            <p:cNvPr id="99" name="Google Shape;99;p18"/>
            <p:cNvPicPr preferRelativeResize="0"/>
            <p:nvPr/>
          </p:nvPicPr>
          <p:blipFill>
            <a:blip r:embed="rId4">
              <a:alphaModFix/>
            </a:blip>
            <a:stretch>
              <a:fillRect/>
            </a:stretch>
          </p:blipFill>
          <p:spPr>
            <a:xfrm>
              <a:off x="3926900" y="4593762"/>
              <a:ext cx="2209968" cy="867276"/>
            </a:xfrm>
            <a:prstGeom prst="rect">
              <a:avLst/>
            </a:prstGeom>
            <a:noFill/>
            <a:ln>
              <a:noFill/>
            </a:ln>
          </p:spPr>
        </p:pic>
        <p:pic>
          <p:nvPicPr>
            <p:cNvPr id="100" name="Google Shape;100;p18"/>
            <p:cNvPicPr preferRelativeResize="0"/>
            <p:nvPr/>
          </p:nvPicPr>
          <p:blipFill>
            <a:blip r:embed="rId5">
              <a:alphaModFix/>
            </a:blip>
            <a:stretch>
              <a:fillRect/>
            </a:stretch>
          </p:blipFill>
          <p:spPr>
            <a:xfrm>
              <a:off x="6549314" y="4224025"/>
              <a:ext cx="2504184" cy="1331550"/>
            </a:xfrm>
            <a:prstGeom prst="rect">
              <a:avLst/>
            </a:prstGeom>
            <a:noFill/>
            <a:ln>
              <a:noFill/>
            </a:ln>
          </p:spPr>
        </p:pic>
      </p:grpSp>
      <p:grpSp>
        <p:nvGrpSpPr>
          <p:cNvPr id="101" name="Google Shape;101;p18"/>
          <p:cNvGrpSpPr/>
          <p:nvPr/>
        </p:nvGrpSpPr>
        <p:grpSpPr>
          <a:xfrm>
            <a:off x="1059543" y="1045929"/>
            <a:ext cx="4223966" cy="2111673"/>
            <a:chOff x="3926901" y="1182650"/>
            <a:chExt cx="5074775" cy="2045600"/>
          </a:xfrm>
        </p:grpSpPr>
        <p:pic>
          <p:nvPicPr>
            <p:cNvPr id="102" name="Google Shape;102;p18"/>
            <p:cNvPicPr preferRelativeResize="0"/>
            <p:nvPr/>
          </p:nvPicPr>
          <p:blipFill>
            <a:blip r:embed="rId6">
              <a:alphaModFix/>
            </a:blip>
            <a:stretch>
              <a:fillRect/>
            </a:stretch>
          </p:blipFill>
          <p:spPr>
            <a:xfrm>
              <a:off x="4444398" y="1182650"/>
              <a:ext cx="1611135" cy="880440"/>
            </a:xfrm>
            <a:prstGeom prst="rect">
              <a:avLst/>
            </a:prstGeom>
            <a:noFill/>
            <a:ln>
              <a:noFill/>
            </a:ln>
          </p:spPr>
        </p:pic>
        <p:pic>
          <p:nvPicPr>
            <p:cNvPr id="103" name="Google Shape;103;p18"/>
            <p:cNvPicPr preferRelativeResize="0"/>
            <p:nvPr/>
          </p:nvPicPr>
          <p:blipFill>
            <a:blip r:embed="rId7">
              <a:alphaModFix/>
            </a:blip>
            <a:stretch>
              <a:fillRect/>
            </a:stretch>
          </p:blipFill>
          <p:spPr>
            <a:xfrm>
              <a:off x="3926901" y="2191556"/>
              <a:ext cx="2646125" cy="1036694"/>
            </a:xfrm>
            <a:prstGeom prst="rect">
              <a:avLst/>
            </a:prstGeom>
            <a:noFill/>
            <a:ln>
              <a:noFill/>
            </a:ln>
          </p:spPr>
        </p:pic>
        <p:pic>
          <p:nvPicPr>
            <p:cNvPr id="104" name="Google Shape;104;p18"/>
            <p:cNvPicPr preferRelativeResize="0"/>
            <p:nvPr/>
          </p:nvPicPr>
          <p:blipFill>
            <a:blip r:embed="rId8">
              <a:alphaModFix/>
            </a:blip>
            <a:stretch>
              <a:fillRect/>
            </a:stretch>
          </p:blipFill>
          <p:spPr>
            <a:xfrm>
              <a:off x="6730494" y="1314966"/>
              <a:ext cx="2271182" cy="1913282"/>
            </a:xfrm>
            <a:prstGeom prst="rect">
              <a:avLst/>
            </a:prstGeom>
            <a:noFill/>
            <a:ln>
              <a:noFill/>
            </a:ln>
          </p:spPr>
        </p:pic>
      </p:grpSp>
      <p:sp>
        <p:nvSpPr>
          <p:cNvPr id="105" name="Google Shape;105;p18"/>
          <p:cNvSpPr txBox="1"/>
          <p:nvPr/>
        </p:nvSpPr>
        <p:spPr>
          <a:xfrm>
            <a:off x="1977147" y="3139464"/>
            <a:ext cx="2382600" cy="252300"/>
          </a:xfrm>
          <a:prstGeom prst="rect">
            <a:avLst/>
          </a:prstGeom>
          <a:noFill/>
          <a:ln>
            <a:noFill/>
          </a:ln>
        </p:spPr>
        <p:txBody>
          <a:bodyPr spcFirstLastPara="1" wrap="square" lIns="91425" tIns="91425" rIns="91425" bIns="91425" anchor="t" anchorCtr="0">
            <a:noAutofit/>
          </a:bodyPr>
          <a:lstStyle/>
          <a:p>
            <a:pPr algn="ctr"/>
            <a:r>
              <a:rPr lang="en" dirty="0"/>
              <a:t>Diffraction limited</a:t>
            </a:r>
            <a:endParaRPr dirty="0"/>
          </a:p>
        </p:txBody>
      </p:sp>
      <p:sp>
        <p:nvSpPr>
          <p:cNvPr id="106" name="Google Shape;106;p18"/>
          <p:cNvSpPr txBox="1"/>
          <p:nvPr/>
        </p:nvSpPr>
        <p:spPr>
          <a:xfrm>
            <a:off x="1977147" y="5716951"/>
            <a:ext cx="2382600" cy="252300"/>
          </a:xfrm>
          <a:prstGeom prst="rect">
            <a:avLst/>
          </a:prstGeom>
          <a:noFill/>
          <a:ln>
            <a:noFill/>
          </a:ln>
        </p:spPr>
        <p:txBody>
          <a:bodyPr spcFirstLastPara="1" wrap="square" lIns="91425" tIns="91425" rIns="91425" bIns="91425" anchor="t" anchorCtr="0">
            <a:noAutofit/>
          </a:bodyPr>
          <a:lstStyle/>
          <a:p>
            <a:pPr algn="ctr"/>
            <a:r>
              <a:rPr lang="en" dirty="0"/>
              <a:t>Spatial-angular trade-off</a:t>
            </a:r>
            <a:endParaRPr dirty="0"/>
          </a:p>
        </p:txBody>
      </p:sp>
      <p:sp>
        <p:nvSpPr>
          <p:cNvPr id="107" name="Google Shape;107;p18"/>
          <p:cNvSpPr txBox="1">
            <a:spLocks noGrp="1"/>
          </p:cNvSpPr>
          <p:nvPr>
            <p:ph type="body" idx="2"/>
          </p:nvPr>
        </p:nvSpPr>
        <p:spPr>
          <a:xfrm>
            <a:off x="1625600" y="6217675"/>
            <a:ext cx="8550150" cy="640200"/>
          </a:xfrm>
          <a:prstGeom prst="rect">
            <a:avLst/>
          </a:prstGeom>
        </p:spPr>
        <p:txBody>
          <a:bodyPr spcFirstLastPara="1" wrap="square" lIns="91425" tIns="91425" rIns="91425" bIns="91425" anchor="b" anchorCtr="0">
            <a:noAutofit/>
          </a:bodyPr>
          <a:lstStyle/>
          <a:p>
            <a:pPr marL="0" indent="0">
              <a:buClr>
                <a:schemeClr val="dk1"/>
              </a:buClr>
              <a:buSzPts val="1100"/>
              <a:buNone/>
            </a:pPr>
            <a:r>
              <a:rPr lang="en"/>
              <a:t>Lanman and Luebke, Siggraph 2013, “Near-eye Light Field Displays”</a:t>
            </a:r>
            <a:endParaRPr/>
          </a:p>
          <a:p>
            <a:pPr marL="0" indent="0">
              <a:buClr>
                <a:schemeClr val="dk1"/>
              </a:buClr>
              <a:buSzPts val="1100"/>
              <a:buNone/>
            </a:pPr>
            <a:r>
              <a:rPr lang="en"/>
              <a:t>Maimone and Fuchs, ISMAR 2013, “Computational Augmented Reality Eyeglasses”</a:t>
            </a:r>
            <a:endParaRPr/>
          </a:p>
          <a:p>
            <a:pPr marL="0" indent="0">
              <a:buNone/>
            </a:pPr>
            <a:r>
              <a:rPr lang="en"/>
              <a:t>Huang et al., Siggraph 2015, “The light field stereoscope Immersive computer graphics via factored near-eye light field displays with focus cues”</a:t>
            </a:r>
            <a:endParaRPr/>
          </a:p>
        </p:txBody>
      </p:sp>
      <p:sp>
        <p:nvSpPr>
          <p:cNvPr id="2" name="Slide Number Placeholder 1"/>
          <p:cNvSpPr>
            <a:spLocks noGrp="1"/>
          </p:cNvSpPr>
          <p:nvPr>
            <p:ph type="sldNum" idx="12"/>
          </p:nvPr>
        </p:nvSpPr>
        <p:spPr/>
        <p:txBody>
          <a:bodyPr/>
          <a:lstStyle/>
          <a:p>
            <a:fld id="{00000000-1234-1234-1234-123412341234}" type="slidenum">
              <a:rPr lang="en" smtClean="0"/>
              <a:pPr/>
              <a:t>34</a:t>
            </a:fld>
            <a:endParaRPr lang="e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pPr>
              <a:buClr>
                <a:schemeClr val="dk1"/>
              </a:buClr>
              <a:buSzPts val="1100"/>
            </a:pPr>
            <a:r>
              <a:rPr lang="en"/>
              <a:t>Limitations in previous Holographic Displays:</a:t>
            </a:r>
            <a:endParaRPr/>
          </a:p>
          <a:p>
            <a:pPr>
              <a:buClr>
                <a:schemeClr val="dk1"/>
              </a:buClr>
              <a:buSzPts val="1100"/>
            </a:pPr>
            <a:r>
              <a:rPr lang="en" sz="2400"/>
              <a:t>Small eyebox, field-of-view, depth of field. Large form-factor.</a:t>
            </a:r>
            <a:endParaRPr sz="2400"/>
          </a:p>
          <a:p>
            <a:endParaRPr/>
          </a:p>
        </p:txBody>
      </p:sp>
      <p:sp>
        <p:nvSpPr>
          <p:cNvPr id="115" name="Google Shape;115;p19"/>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r>
              <a:rPr lang="en"/>
              <a:t>Shi et al., SIGGRAPH ASIA 2017, Near Eye Light Field Holographic Rendering with Spherical Waves for Wide Field of View Interactive 3D Computer Graphics</a:t>
            </a:r>
            <a:endParaRPr/>
          </a:p>
          <a:p>
            <a:pPr marL="0" indent="0">
              <a:buNone/>
            </a:pPr>
            <a:r>
              <a:rPr lang="en"/>
              <a:t>Maimone et al., SIGGRAPH 2017, Holographic Near-Eye Displays for Virtual and Augmented Reality</a:t>
            </a:r>
            <a:endParaRPr/>
          </a:p>
        </p:txBody>
      </p:sp>
      <p:pic>
        <p:nvPicPr>
          <p:cNvPr id="116" name="Google Shape;116;p19"/>
          <p:cNvPicPr preferRelativeResize="0"/>
          <p:nvPr/>
        </p:nvPicPr>
        <p:blipFill>
          <a:blip r:embed="rId3">
            <a:alphaModFix/>
          </a:blip>
          <a:stretch>
            <a:fillRect/>
          </a:stretch>
        </p:blipFill>
        <p:spPr>
          <a:xfrm>
            <a:off x="5793903" y="2664753"/>
            <a:ext cx="4696775" cy="1528475"/>
          </a:xfrm>
          <a:prstGeom prst="rect">
            <a:avLst/>
          </a:prstGeom>
          <a:noFill/>
          <a:ln>
            <a:noFill/>
          </a:ln>
        </p:spPr>
      </p:pic>
      <p:pic>
        <p:nvPicPr>
          <p:cNvPr id="117" name="Google Shape;117;p19"/>
          <p:cNvPicPr preferRelativeResize="0"/>
          <p:nvPr/>
        </p:nvPicPr>
        <p:blipFill>
          <a:blip r:embed="rId4">
            <a:alphaModFix/>
          </a:blip>
          <a:stretch>
            <a:fillRect/>
          </a:stretch>
        </p:blipFill>
        <p:spPr>
          <a:xfrm>
            <a:off x="4077703" y="1104215"/>
            <a:ext cx="6493948" cy="1528475"/>
          </a:xfrm>
          <a:prstGeom prst="rect">
            <a:avLst/>
          </a:prstGeom>
          <a:noFill/>
          <a:ln>
            <a:noFill/>
          </a:ln>
        </p:spPr>
      </p:pic>
      <p:pic>
        <p:nvPicPr>
          <p:cNvPr id="118" name="Google Shape;118;p19"/>
          <p:cNvPicPr preferRelativeResize="0"/>
          <p:nvPr/>
        </p:nvPicPr>
        <p:blipFill>
          <a:blip r:embed="rId5">
            <a:alphaModFix/>
          </a:blip>
          <a:stretch>
            <a:fillRect/>
          </a:stretch>
        </p:blipFill>
        <p:spPr>
          <a:xfrm>
            <a:off x="1856050" y="3389403"/>
            <a:ext cx="1962000" cy="2874575"/>
          </a:xfrm>
          <a:prstGeom prst="rect">
            <a:avLst/>
          </a:prstGeom>
          <a:noFill/>
          <a:ln>
            <a:noFill/>
          </a:ln>
        </p:spPr>
      </p:pic>
      <p:pic>
        <p:nvPicPr>
          <p:cNvPr id="119" name="Google Shape;119;p19"/>
          <p:cNvPicPr preferRelativeResize="0"/>
          <p:nvPr/>
        </p:nvPicPr>
        <p:blipFill>
          <a:blip r:embed="rId6">
            <a:alphaModFix/>
          </a:blip>
          <a:stretch>
            <a:fillRect/>
          </a:stretch>
        </p:blipFill>
        <p:spPr>
          <a:xfrm>
            <a:off x="3871653" y="4460499"/>
            <a:ext cx="3521921" cy="1818600"/>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35</a:t>
            </a:fld>
            <a:endParaRPr lang="e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1835700" y="171476"/>
            <a:ext cx="8520600" cy="840600"/>
          </a:xfrm>
          <a:prstGeom prst="rect">
            <a:avLst/>
          </a:prstGeom>
        </p:spPr>
        <p:txBody>
          <a:bodyPr spcFirstLastPara="1" wrap="square" lIns="91425" tIns="91425" rIns="91425" bIns="91425" anchor="b" anchorCtr="0">
            <a:noAutofit/>
          </a:bodyPr>
          <a:lstStyle/>
          <a:p>
            <a:r>
              <a:rPr lang="en"/>
              <a:t>Limitations in previous Varifocal Displays: Latency</a:t>
            </a:r>
            <a:endParaRPr/>
          </a:p>
        </p:txBody>
      </p:sp>
      <p:pic>
        <p:nvPicPr>
          <p:cNvPr id="127" name="Google Shape;127;p20"/>
          <p:cNvPicPr preferRelativeResize="0"/>
          <p:nvPr/>
        </p:nvPicPr>
        <p:blipFill>
          <a:blip r:embed="rId3">
            <a:alphaModFix/>
          </a:blip>
          <a:stretch>
            <a:fillRect/>
          </a:stretch>
        </p:blipFill>
        <p:spPr>
          <a:xfrm>
            <a:off x="2199300" y="1093704"/>
            <a:ext cx="7793400" cy="2425449"/>
          </a:xfrm>
          <a:prstGeom prst="rect">
            <a:avLst/>
          </a:prstGeom>
          <a:noFill/>
          <a:ln>
            <a:noFill/>
          </a:ln>
        </p:spPr>
      </p:pic>
      <p:pic>
        <p:nvPicPr>
          <p:cNvPr id="128" name="Google Shape;128;p20"/>
          <p:cNvPicPr preferRelativeResize="0"/>
          <p:nvPr/>
        </p:nvPicPr>
        <p:blipFill>
          <a:blip r:embed="rId4">
            <a:alphaModFix/>
          </a:blip>
          <a:stretch>
            <a:fillRect/>
          </a:stretch>
        </p:blipFill>
        <p:spPr>
          <a:xfrm>
            <a:off x="6450828" y="3774325"/>
            <a:ext cx="3622301" cy="2558474"/>
          </a:xfrm>
          <a:prstGeom prst="rect">
            <a:avLst/>
          </a:prstGeom>
          <a:noFill/>
          <a:ln>
            <a:noFill/>
          </a:ln>
        </p:spPr>
      </p:pic>
      <p:sp>
        <p:nvSpPr>
          <p:cNvPr id="129" name="Google Shape;129;p20"/>
          <p:cNvSpPr txBox="1"/>
          <p:nvPr/>
        </p:nvSpPr>
        <p:spPr>
          <a:xfrm>
            <a:off x="2673225" y="3475700"/>
            <a:ext cx="3541200" cy="439200"/>
          </a:xfrm>
          <a:prstGeom prst="rect">
            <a:avLst/>
          </a:prstGeom>
          <a:noFill/>
          <a:ln>
            <a:noFill/>
          </a:ln>
        </p:spPr>
        <p:txBody>
          <a:bodyPr spcFirstLastPara="1" wrap="square" lIns="91425" tIns="91425" rIns="91425" bIns="91425" anchor="t" anchorCtr="0">
            <a:noAutofit/>
          </a:bodyPr>
          <a:lstStyle/>
          <a:p>
            <a:r>
              <a:rPr lang="en"/>
              <a:t>Latency, degradation of deformable membrane over time</a:t>
            </a:r>
            <a:endParaRPr/>
          </a:p>
        </p:txBody>
      </p:sp>
      <p:sp>
        <p:nvSpPr>
          <p:cNvPr id="130" name="Google Shape;130;p20"/>
          <p:cNvSpPr txBox="1"/>
          <p:nvPr/>
        </p:nvSpPr>
        <p:spPr>
          <a:xfrm>
            <a:off x="6170550" y="5839900"/>
            <a:ext cx="856800" cy="439200"/>
          </a:xfrm>
          <a:prstGeom prst="rect">
            <a:avLst/>
          </a:prstGeom>
          <a:noFill/>
          <a:ln>
            <a:noFill/>
          </a:ln>
        </p:spPr>
        <p:txBody>
          <a:bodyPr spcFirstLastPara="1" wrap="square" lIns="91425" tIns="91425" rIns="91425" bIns="91425" anchor="t" anchorCtr="0">
            <a:noAutofit/>
          </a:bodyPr>
          <a:lstStyle/>
          <a:p>
            <a:r>
              <a:rPr lang="en"/>
              <a:t>Latency</a:t>
            </a:r>
            <a:endParaRPr/>
          </a:p>
        </p:txBody>
      </p:sp>
      <p:sp>
        <p:nvSpPr>
          <p:cNvPr id="131" name="Google Shape;131;p20"/>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r>
              <a:rPr lang="en"/>
              <a:t>Dunn et al., TVCG 2017, Wide Field Of View Varifocal Near-Eye Display Using See-Through Deformable Membrane Mirrors</a:t>
            </a:r>
            <a:endParaRPr/>
          </a:p>
          <a:p>
            <a:pPr marL="0" indent="0">
              <a:buNone/>
            </a:pPr>
            <a:r>
              <a:rPr lang="en"/>
              <a:t>Aksit et al., SIGGRAPH ASIA 2017, Near eye varifocal augmented reality display using see-through screens</a:t>
            </a:r>
            <a:endParaRPr/>
          </a:p>
        </p:txBody>
      </p:sp>
      <p:sp>
        <p:nvSpPr>
          <p:cNvPr id="132" name="Google Shape;132;p20"/>
          <p:cNvSpPr txBox="1">
            <a:spLocks noGrp="1"/>
          </p:cNvSpPr>
          <p:nvPr>
            <p:ph type="body" idx="1"/>
          </p:nvPr>
        </p:nvSpPr>
        <p:spPr>
          <a:xfrm>
            <a:off x="1835700" y="925675"/>
            <a:ext cx="8520600" cy="5292000"/>
          </a:xfrm>
          <a:prstGeom prst="rect">
            <a:avLst/>
          </a:prstGeom>
        </p:spPr>
        <p:txBody>
          <a:bodyPr spcFirstLastPara="1" wrap="square" lIns="91425" tIns="91425" rIns="91425" bIns="91425" anchor="t" anchorCtr="0">
            <a:noAutofit/>
          </a:bodyPr>
          <a:lstStyle/>
          <a:p>
            <a:pPr marL="0" indent="0">
              <a:spcAft>
                <a:spcPts val="1600"/>
              </a:spcAft>
              <a:buNone/>
            </a:pPr>
            <a:endParaRPr/>
          </a:p>
        </p:txBody>
      </p:sp>
      <p:sp>
        <p:nvSpPr>
          <p:cNvPr id="2" name="Slide Number Placeholder 1"/>
          <p:cNvSpPr>
            <a:spLocks noGrp="1"/>
          </p:cNvSpPr>
          <p:nvPr>
            <p:ph type="sldNum" idx="12"/>
          </p:nvPr>
        </p:nvSpPr>
        <p:spPr/>
        <p:txBody>
          <a:bodyPr/>
          <a:lstStyle/>
          <a:p>
            <a:fld id="{00000000-1234-1234-1234-123412341234}" type="slidenum">
              <a:rPr lang="en" smtClean="0"/>
              <a:pPr/>
              <a:t>36</a:t>
            </a:fld>
            <a:endParaRPr lang="e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0" y="171476"/>
            <a:ext cx="12192000" cy="840600"/>
          </a:xfrm>
          <a:prstGeom prst="rect">
            <a:avLst/>
          </a:prstGeom>
        </p:spPr>
        <p:txBody>
          <a:bodyPr spcFirstLastPara="1" wrap="square" lIns="91425" tIns="91425" rIns="91425" bIns="91425" anchor="t" anchorCtr="0">
            <a:noAutofit/>
          </a:bodyPr>
          <a:lstStyle/>
          <a:p>
            <a:r>
              <a:rPr lang="en" dirty="0"/>
              <a:t>Limitations in previous Multifocal </a:t>
            </a:r>
            <a:r>
              <a:rPr lang="en" dirty="0" smtClean="0"/>
              <a:t>Displays: Few </a:t>
            </a:r>
            <a:r>
              <a:rPr lang="en" dirty="0"/>
              <a:t>focal planes</a:t>
            </a:r>
            <a:endParaRPr dirty="0"/>
          </a:p>
          <a:p>
            <a:endParaRPr dirty="0"/>
          </a:p>
        </p:txBody>
      </p:sp>
      <p:sp>
        <p:nvSpPr>
          <p:cNvPr id="139" name="Google Shape;139;p21"/>
          <p:cNvSpPr txBox="1">
            <a:spLocks noGrp="1"/>
          </p:cNvSpPr>
          <p:nvPr>
            <p:ph type="body" idx="2"/>
          </p:nvPr>
        </p:nvSpPr>
        <p:spPr>
          <a:xfrm>
            <a:off x="1640114" y="6217675"/>
            <a:ext cx="8849911" cy="640200"/>
          </a:xfrm>
          <a:prstGeom prst="rect">
            <a:avLst/>
          </a:prstGeom>
        </p:spPr>
        <p:txBody>
          <a:bodyPr spcFirstLastPara="1" wrap="square" lIns="91425" tIns="91425" rIns="91425" bIns="91425" anchor="b" anchorCtr="0">
            <a:noAutofit/>
          </a:bodyPr>
          <a:lstStyle/>
          <a:p>
            <a:pPr marL="0" indent="0">
              <a:buNone/>
            </a:pPr>
            <a:r>
              <a:rPr lang="en" dirty="0"/>
              <a:t>Akeley et al., Siggraph 2004, “A Stereo Display Prototype with Multiple Focal Distances”</a:t>
            </a:r>
            <a:endParaRPr dirty="0"/>
          </a:p>
          <a:p>
            <a:pPr marL="0" indent="0">
              <a:buNone/>
            </a:pPr>
            <a:r>
              <a:rPr lang="en" dirty="0"/>
              <a:t>Liu and Hua, Opt. Letters 2009, “Time-multiplexed dual-focal plane head-mounted display with a fast liquid lens”</a:t>
            </a:r>
            <a:endParaRPr dirty="0"/>
          </a:p>
          <a:p>
            <a:pPr marL="0" indent="0">
              <a:buNone/>
            </a:pPr>
            <a:r>
              <a:rPr lang="en" dirty="0"/>
              <a:t>Love et al., Optics Express 2009, “High-speed switchable lens enables the development of a volumetric stereoscopic display”</a:t>
            </a:r>
            <a:endParaRPr dirty="0"/>
          </a:p>
          <a:p>
            <a:pPr marL="0" indent="0">
              <a:buNone/>
            </a:pPr>
            <a:r>
              <a:rPr lang="en" dirty="0"/>
              <a:t>Hu et al., Applied Optics 2015, “Design and tolerance of a free-form optical system form an optical see-through multi-focal-plane display”</a:t>
            </a:r>
            <a:endParaRPr dirty="0"/>
          </a:p>
          <a:p>
            <a:pPr marL="0" indent="0">
              <a:buNone/>
            </a:pPr>
            <a:r>
              <a:rPr lang="en" dirty="0"/>
              <a:t>Matsuda et al., Siggraph 2017, “Focal Surface Displays”</a:t>
            </a:r>
            <a:endParaRPr dirty="0"/>
          </a:p>
          <a:p>
            <a:pPr marL="0" indent="0">
              <a:buNone/>
            </a:pPr>
            <a:r>
              <a:rPr lang="en" dirty="0"/>
              <a:t>Mercier et al., Siggraph Asia 2017, “Fast gaze-contingent optimal decompositions for multifocal displays”</a:t>
            </a:r>
            <a:endParaRPr dirty="0"/>
          </a:p>
        </p:txBody>
      </p:sp>
      <p:sp>
        <p:nvSpPr>
          <p:cNvPr id="140" name="Google Shape;140;p21"/>
          <p:cNvSpPr/>
          <p:nvPr/>
        </p:nvSpPr>
        <p:spPr>
          <a:xfrm>
            <a:off x="4181150" y="931975"/>
            <a:ext cx="2366100" cy="37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Multi-Focal Plane Displays</a:t>
            </a:r>
            <a:endParaRPr/>
          </a:p>
        </p:txBody>
      </p:sp>
      <p:sp>
        <p:nvSpPr>
          <p:cNvPr id="141" name="Google Shape;141;p21"/>
          <p:cNvSpPr/>
          <p:nvPr/>
        </p:nvSpPr>
        <p:spPr>
          <a:xfrm>
            <a:off x="1953925" y="1823950"/>
            <a:ext cx="2526300" cy="89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Spatially Multiplexed Displays</a:t>
            </a:r>
            <a:endParaRPr/>
          </a:p>
          <a:p>
            <a:pPr algn="ctr"/>
            <a:r>
              <a:rPr lang="en"/>
              <a:t>and</a:t>
            </a:r>
            <a:endParaRPr/>
          </a:p>
          <a:p>
            <a:pPr algn="ctr"/>
            <a:r>
              <a:rPr lang="en"/>
              <a:t>Multiple Displays</a:t>
            </a:r>
            <a:endParaRPr/>
          </a:p>
        </p:txBody>
      </p:sp>
      <p:cxnSp>
        <p:nvCxnSpPr>
          <p:cNvPr id="142" name="Google Shape;142;p21"/>
          <p:cNvCxnSpPr>
            <a:stCxn id="141" idx="0"/>
            <a:endCxn id="140" idx="2"/>
          </p:cNvCxnSpPr>
          <p:nvPr/>
        </p:nvCxnSpPr>
        <p:spPr>
          <a:xfrm rot="-5400000">
            <a:off x="4031575" y="491350"/>
            <a:ext cx="518100" cy="2147100"/>
          </a:xfrm>
          <a:prstGeom prst="bentConnector3">
            <a:avLst>
              <a:gd name="adj1" fmla="val 50007"/>
            </a:avLst>
          </a:prstGeom>
          <a:noFill/>
          <a:ln w="9525" cap="flat" cmpd="sng">
            <a:solidFill>
              <a:schemeClr val="dk2"/>
            </a:solidFill>
            <a:prstDash val="solid"/>
            <a:round/>
            <a:headEnd type="none" w="med" len="med"/>
            <a:tailEnd type="none" w="med" len="med"/>
          </a:ln>
        </p:spPr>
      </p:cxnSp>
      <p:sp>
        <p:nvSpPr>
          <p:cNvPr id="143" name="Google Shape;143;p21"/>
          <p:cNvSpPr/>
          <p:nvPr/>
        </p:nvSpPr>
        <p:spPr>
          <a:xfrm>
            <a:off x="5938475" y="1823938"/>
            <a:ext cx="2269800" cy="37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Time Multiplexed Displays</a:t>
            </a:r>
            <a:endParaRPr/>
          </a:p>
        </p:txBody>
      </p:sp>
      <p:sp>
        <p:nvSpPr>
          <p:cNvPr id="144" name="Google Shape;144;p21"/>
          <p:cNvSpPr/>
          <p:nvPr/>
        </p:nvSpPr>
        <p:spPr>
          <a:xfrm>
            <a:off x="4656650" y="2988550"/>
            <a:ext cx="1890600" cy="32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Using Binary Display</a:t>
            </a:r>
            <a:endParaRPr/>
          </a:p>
        </p:txBody>
      </p:sp>
      <p:sp>
        <p:nvSpPr>
          <p:cNvPr id="145" name="Google Shape;145;p21"/>
          <p:cNvSpPr/>
          <p:nvPr/>
        </p:nvSpPr>
        <p:spPr>
          <a:xfrm>
            <a:off x="7610500" y="2988400"/>
            <a:ext cx="2018700" cy="32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Using Color Display</a:t>
            </a:r>
            <a:endParaRPr/>
          </a:p>
        </p:txBody>
      </p:sp>
      <p:cxnSp>
        <p:nvCxnSpPr>
          <p:cNvPr id="146" name="Google Shape;146;p21"/>
          <p:cNvCxnSpPr>
            <a:stCxn id="140" idx="2"/>
            <a:endCxn id="143" idx="0"/>
          </p:cNvCxnSpPr>
          <p:nvPr/>
        </p:nvCxnSpPr>
        <p:spPr>
          <a:xfrm rot="-5400000" flipH="1">
            <a:off x="5959700" y="710275"/>
            <a:ext cx="518100" cy="1709100"/>
          </a:xfrm>
          <a:prstGeom prst="bentConnector3">
            <a:avLst>
              <a:gd name="adj1" fmla="val 50006"/>
            </a:avLst>
          </a:prstGeom>
          <a:noFill/>
          <a:ln w="9525" cap="flat" cmpd="sng">
            <a:solidFill>
              <a:schemeClr val="dk2"/>
            </a:solidFill>
            <a:prstDash val="solid"/>
            <a:round/>
            <a:headEnd type="none" w="med" len="med"/>
            <a:tailEnd type="none" w="med" len="med"/>
          </a:ln>
        </p:spPr>
      </p:cxnSp>
      <p:cxnSp>
        <p:nvCxnSpPr>
          <p:cNvPr id="147" name="Google Shape;147;p21"/>
          <p:cNvCxnSpPr>
            <a:stCxn id="144" idx="0"/>
            <a:endCxn id="143" idx="2"/>
          </p:cNvCxnSpPr>
          <p:nvPr/>
        </p:nvCxnSpPr>
        <p:spPr>
          <a:xfrm rot="-5400000">
            <a:off x="5942300" y="1857400"/>
            <a:ext cx="790800" cy="1471500"/>
          </a:xfrm>
          <a:prstGeom prst="bentConnector3">
            <a:avLst>
              <a:gd name="adj1" fmla="val 50001"/>
            </a:avLst>
          </a:prstGeom>
          <a:noFill/>
          <a:ln w="9525" cap="flat" cmpd="sng">
            <a:solidFill>
              <a:schemeClr val="dk2"/>
            </a:solidFill>
            <a:prstDash val="solid"/>
            <a:round/>
            <a:headEnd type="none" w="med" len="med"/>
            <a:tailEnd type="none" w="med" len="med"/>
          </a:ln>
        </p:spPr>
      </p:cxnSp>
      <p:cxnSp>
        <p:nvCxnSpPr>
          <p:cNvPr id="148" name="Google Shape;148;p21"/>
          <p:cNvCxnSpPr>
            <a:stCxn id="143" idx="2"/>
            <a:endCxn id="145" idx="0"/>
          </p:cNvCxnSpPr>
          <p:nvPr/>
        </p:nvCxnSpPr>
        <p:spPr>
          <a:xfrm rot="-5400000" flipH="1">
            <a:off x="7451225" y="1819888"/>
            <a:ext cx="790800" cy="1546500"/>
          </a:xfrm>
          <a:prstGeom prst="bentConnector3">
            <a:avLst>
              <a:gd name="adj1" fmla="val 49991"/>
            </a:avLst>
          </a:prstGeom>
          <a:noFill/>
          <a:ln w="9525" cap="flat" cmpd="sng">
            <a:solidFill>
              <a:schemeClr val="dk2"/>
            </a:solidFill>
            <a:prstDash val="solid"/>
            <a:round/>
            <a:headEnd type="none" w="med" len="med"/>
            <a:tailEnd type="none" w="med" len="med"/>
          </a:ln>
        </p:spPr>
      </p:cxnSp>
      <p:pic>
        <p:nvPicPr>
          <p:cNvPr id="149" name="Google Shape;149;p21"/>
          <p:cNvPicPr preferRelativeResize="0"/>
          <p:nvPr/>
        </p:nvPicPr>
        <p:blipFill>
          <a:blip r:embed="rId3">
            <a:alphaModFix/>
          </a:blip>
          <a:stretch>
            <a:fillRect/>
          </a:stretch>
        </p:blipFill>
        <p:spPr>
          <a:xfrm>
            <a:off x="7045602" y="3371915"/>
            <a:ext cx="1709100" cy="1156266"/>
          </a:xfrm>
          <a:prstGeom prst="rect">
            <a:avLst/>
          </a:prstGeom>
          <a:noFill/>
          <a:ln>
            <a:noFill/>
          </a:ln>
        </p:spPr>
      </p:pic>
      <p:pic>
        <p:nvPicPr>
          <p:cNvPr id="150" name="Google Shape;150;p21"/>
          <p:cNvPicPr preferRelativeResize="0"/>
          <p:nvPr/>
        </p:nvPicPr>
        <p:blipFill>
          <a:blip r:embed="rId4">
            <a:alphaModFix/>
          </a:blip>
          <a:stretch>
            <a:fillRect/>
          </a:stretch>
        </p:blipFill>
        <p:spPr>
          <a:xfrm>
            <a:off x="4866203" y="3384060"/>
            <a:ext cx="1471501" cy="978256"/>
          </a:xfrm>
          <a:prstGeom prst="rect">
            <a:avLst/>
          </a:prstGeom>
          <a:noFill/>
          <a:ln>
            <a:noFill/>
          </a:ln>
        </p:spPr>
      </p:pic>
      <p:pic>
        <p:nvPicPr>
          <p:cNvPr id="151" name="Google Shape;151;p21"/>
          <p:cNvPicPr preferRelativeResize="0"/>
          <p:nvPr/>
        </p:nvPicPr>
        <p:blipFill>
          <a:blip r:embed="rId5">
            <a:alphaModFix/>
          </a:blip>
          <a:stretch>
            <a:fillRect/>
          </a:stretch>
        </p:blipFill>
        <p:spPr>
          <a:xfrm>
            <a:off x="2276162" y="4118853"/>
            <a:ext cx="1651476" cy="1614975"/>
          </a:xfrm>
          <a:prstGeom prst="rect">
            <a:avLst/>
          </a:prstGeom>
          <a:noFill/>
          <a:ln>
            <a:noFill/>
          </a:ln>
        </p:spPr>
      </p:pic>
      <p:pic>
        <p:nvPicPr>
          <p:cNvPr id="152" name="Google Shape;152;p21"/>
          <p:cNvPicPr preferRelativeResize="0"/>
          <p:nvPr/>
        </p:nvPicPr>
        <p:blipFill>
          <a:blip r:embed="rId6">
            <a:alphaModFix/>
          </a:blip>
          <a:stretch>
            <a:fillRect/>
          </a:stretch>
        </p:blipFill>
        <p:spPr>
          <a:xfrm>
            <a:off x="2247350" y="2783237"/>
            <a:ext cx="1709100" cy="1291576"/>
          </a:xfrm>
          <a:prstGeom prst="rect">
            <a:avLst/>
          </a:prstGeom>
          <a:noFill/>
          <a:ln>
            <a:noFill/>
          </a:ln>
        </p:spPr>
      </p:pic>
      <p:pic>
        <p:nvPicPr>
          <p:cNvPr id="153" name="Google Shape;153;p21"/>
          <p:cNvPicPr preferRelativeResize="0"/>
          <p:nvPr/>
        </p:nvPicPr>
        <p:blipFill>
          <a:blip r:embed="rId7">
            <a:alphaModFix/>
          </a:blip>
          <a:stretch>
            <a:fillRect/>
          </a:stretch>
        </p:blipFill>
        <p:spPr>
          <a:xfrm>
            <a:off x="7073453" y="4649393"/>
            <a:ext cx="1681249" cy="1045545"/>
          </a:xfrm>
          <a:prstGeom prst="rect">
            <a:avLst/>
          </a:prstGeom>
          <a:noFill/>
          <a:ln>
            <a:noFill/>
          </a:ln>
        </p:spPr>
      </p:pic>
      <p:pic>
        <p:nvPicPr>
          <p:cNvPr id="154" name="Google Shape;154;p21"/>
          <p:cNvPicPr preferRelativeResize="0"/>
          <p:nvPr/>
        </p:nvPicPr>
        <p:blipFill>
          <a:blip r:embed="rId8">
            <a:alphaModFix/>
          </a:blip>
          <a:stretch>
            <a:fillRect/>
          </a:stretch>
        </p:blipFill>
        <p:spPr>
          <a:xfrm>
            <a:off x="8875932" y="3394024"/>
            <a:ext cx="2416182" cy="1134157"/>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37</a:t>
            </a:fld>
            <a:endParaRPr lang="en"/>
          </a:p>
        </p:txBody>
      </p:sp>
      <p:sp>
        <p:nvSpPr>
          <p:cNvPr id="3" name="Oval 2"/>
          <p:cNvSpPr/>
          <p:nvPr/>
        </p:nvSpPr>
        <p:spPr>
          <a:xfrm>
            <a:off x="4689771" y="4471437"/>
            <a:ext cx="1857479" cy="982033"/>
          </a:xfrm>
          <a:prstGeom prst="ellipse">
            <a:avLst/>
          </a:prstGeom>
          <a:solidFill>
            <a:srgbClr val="60A8D8"/>
          </a:solidFill>
          <a:ln>
            <a:solidFill>
              <a:srgbClr val="60A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Our Work</a:t>
            </a:r>
            <a:endParaRPr lang="en-US"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8"/>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a:t>Previous Multi-Focal Plane Displays</a:t>
            </a:r>
            <a:endParaRPr/>
          </a:p>
        </p:txBody>
      </p:sp>
      <p:sp>
        <p:nvSpPr>
          <p:cNvPr id="316" name="Google Shape;316;p38"/>
          <p:cNvSpPr txBox="1">
            <a:spLocks noGrp="1"/>
          </p:cNvSpPr>
          <p:nvPr>
            <p:ph type="body" idx="1"/>
          </p:nvPr>
        </p:nvSpPr>
        <p:spPr>
          <a:xfrm>
            <a:off x="1835700" y="925675"/>
            <a:ext cx="8520600" cy="5292000"/>
          </a:xfrm>
          <a:prstGeom prst="rect">
            <a:avLst/>
          </a:prstGeom>
        </p:spPr>
        <p:txBody>
          <a:bodyPr spcFirstLastPara="1" wrap="square" lIns="91425" tIns="91425" rIns="91425" bIns="91425" anchor="t" anchorCtr="0">
            <a:noAutofit/>
          </a:bodyPr>
          <a:lstStyle/>
          <a:p>
            <a:pPr>
              <a:lnSpc>
                <a:spcPct val="150000"/>
              </a:lnSpc>
            </a:pPr>
            <a:r>
              <a:rPr lang="en"/>
              <a:t>Few focal planes</a:t>
            </a:r>
            <a:endParaRPr/>
          </a:p>
          <a:p>
            <a:pPr lvl="1">
              <a:lnSpc>
                <a:spcPct val="100000"/>
              </a:lnSpc>
              <a:spcBef>
                <a:spcPts val="1000"/>
              </a:spcBef>
            </a:pPr>
            <a:r>
              <a:rPr lang="en"/>
              <a:t>Need blending algorithm to represent in-between objects</a:t>
            </a:r>
            <a:endParaRPr/>
          </a:p>
          <a:p>
            <a:pPr lvl="1">
              <a:lnSpc>
                <a:spcPct val="100000"/>
              </a:lnSpc>
              <a:spcBef>
                <a:spcPts val="1000"/>
              </a:spcBef>
              <a:spcAft>
                <a:spcPts val="1000"/>
              </a:spcAft>
            </a:pPr>
            <a:r>
              <a:rPr lang="en"/>
              <a:t>Loss of resolution for in-between objects</a:t>
            </a:r>
            <a:endParaRPr/>
          </a:p>
        </p:txBody>
      </p:sp>
      <p:sp>
        <p:nvSpPr>
          <p:cNvPr id="318" name="Google Shape;318;p38"/>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r>
              <a:rPr lang="en"/>
              <a:t>Akeley et al., Siggraph 2004, “A Stereo Display Prototype with Multiple Focal Distances”</a:t>
            </a:r>
            <a:endParaRPr/>
          </a:p>
          <a:p>
            <a:pPr marL="0" indent="0">
              <a:buNone/>
            </a:pPr>
            <a:r>
              <a:rPr lang="en"/>
              <a:t>Hua, IEEE 2017, “Enabling Focus Cues in Head-Mounted Displays”</a:t>
            </a:r>
            <a:endParaRPr/>
          </a:p>
        </p:txBody>
      </p:sp>
      <p:pic>
        <p:nvPicPr>
          <p:cNvPr id="319" name="Google Shape;319;p38"/>
          <p:cNvPicPr preferRelativeResize="0"/>
          <p:nvPr/>
        </p:nvPicPr>
        <p:blipFill>
          <a:blip r:embed="rId3">
            <a:alphaModFix/>
          </a:blip>
          <a:stretch>
            <a:fillRect/>
          </a:stretch>
        </p:blipFill>
        <p:spPr>
          <a:xfrm>
            <a:off x="5962478" y="1012075"/>
            <a:ext cx="3254075" cy="2138826"/>
          </a:xfrm>
          <a:prstGeom prst="rect">
            <a:avLst/>
          </a:prstGeom>
          <a:noFill/>
          <a:ln>
            <a:noFill/>
          </a:ln>
        </p:spPr>
      </p:pic>
      <p:pic>
        <p:nvPicPr>
          <p:cNvPr id="320" name="Google Shape;320;p38"/>
          <p:cNvPicPr preferRelativeResize="0"/>
          <p:nvPr/>
        </p:nvPicPr>
        <p:blipFill>
          <a:blip r:embed="rId4">
            <a:alphaModFix/>
          </a:blip>
          <a:stretch>
            <a:fillRect/>
          </a:stretch>
        </p:blipFill>
        <p:spPr>
          <a:xfrm>
            <a:off x="3009566" y="3274100"/>
            <a:ext cx="6833875" cy="3005000"/>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38</a:t>
            </a:fld>
            <a:endParaRPr lang="en"/>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a:t>Rendering Pipeline</a:t>
            </a:r>
            <a:endParaRPr/>
          </a:p>
          <a:p>
            <a:r>
              <a:rPr lang="en"/>
              <a:t>Color to Binary + Illumination</a:t>
            </a:r>
            <a:endParaRPr/>
          </a:p>
        </p:txBody>
      </p:sp>
      <p:sp>
        <p:nvSpPr>
          <p:cNvPr id="326" name="Google Shape;326;p39"/>
          <p:cNvSpPr txBox="1">
            <a:spLocks noGrp="1"/>
          </p:cNvSpPr>
          <p:nvPr>
            <p:ph type="body" idx="1"/>
          </p:nvPr>
        </p:nvSpPr>
        <p:spPr>
          <a:xfrm>
            <a:off x="1835700" y="925675"/>
            <a:ext cx="8520600" cy="5292000"/>
          </a:xfrm>
          <a:prstGeom prst="rect">
            <a:avLst/>
          </a:prstGeom>
        </p:spPr>
        <p:txBody>
          <a:bodyPr spcFirstLastPara="1" wrap="square" lIns="91425" tIns="91425" rIns="91425" bIns="91425" anchor="t" anchorCtr="0">
            <a:noAutofit/>
          </a:bodyPr>
          <a:lstStyle/>
          <a:p>
            <a:r>
              <a:rPr lang="en"/>
              <a:t>High-Speed High Dynamic Range LEDs</a:t>
            </a:r>
            <a:endParaRPr/>
          </a:p>
          <a:p>
            <a:pPr lvl="1">
              <a:spcBef>
                <a:spcPts val="0"/>
              </a:spcBef>
            </a:pPr>
            <a:r>
              <a:rPr lang="en"/>
              <a:t>3 parallel 16-bit DACs control RGB LED</a:t>
            </a:r>
            <a:endParaRPr/>
          </a:p>
          <a:p>
            <a:r>
              <a:rPr lang="en"/>
              <a:t>Pulse Modulation Scheme: Direct Digital Synthesis  (DDS)</a:t>
            </a:r>
            <a:endParaRPr/>
          </a:p>
        </p:txBody>
      </p:sp>
      <p:sp>
        <p:nvSpPr>
          <p:cNvPr id="328" name="Google Shape;328;p39"/>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r>
              <a:rPr lang="en"/>
              <a:t>Lincoln et al., i3D 2017, Scene-adaptive high dynamic range display for low latency augmented reality</a:t>
            </a:r>
            <a:endParaRPr/>
          </a:p>
        </p:txBody>
      </p:sp>
      <p:pic>
        <p:nvPicPr>
          <p:cNvPr id="329" name="Google Shape;329;p39"/>
          <p:cNvPicPr preferRelativeResize="0"/>
          <p:nvPr/>
        </p:nvPicPr>
        <p:blipFill>
          <a:blip r:embed="rId3">
            <a:alphaModFix/>
          </a:blip>
          <a:stretch>
            <a:fillRect/>
          </a:stretch>
        </p:blipFill>
        <p:spPr>
          <a:xfrm>
            <a:off x="2410625" y="2297425"/>
            <a:ext cx="7263950" cy="2147000"/>
          </a:xfrm>
          <a:prstGeom prst="rect">
            <a:avLst/>
          </a:prstGeom>
          <a:noFill/>
          <a:ln>
            <a:noFill/>
          </a:ln>
        </p:spPr>
      </p:pic>
      <p:pic>
        <p:nvPicPr>
          <p:cNvPr id="330" name="Google Shape;330;p39"/>
          <p:cNvPicPr preferRelativeResize="0"/>
          <p:nvPr/>
        </p:nvPicPr>
        <p:blipFill rotWithShape="1">
          <a:blip r:embed="rId4">
            <a:alphaModFix/>
          </a:blip>
          <a:srcRect l="-50" r="49"/>
          <a:stretch/>
        </p:blipFill>
        <p:spPr>
          <a:xfrm>
            <a:off x="2410628" y="4503850"/>
            <a:ext cx="7370751" cy="1775250"/>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1524000" y="171476"/>
            <a:ext cx="9144000" cy="840600"/>
          </a:xfrm>
          <a:prstGeom prst="rect">
            <a:avLst/>
          </a:prstGeom>
        </p:spPr>
        <p:txBody>
          <a:bodyPr spcFirstLastPara="1" wrap="square" lIns="91425" tIns="91425" rIns="91425" bIns="91425" anchor="ctr" anchorCtr="0">
            <a:noAutofit/>
          </a:bodyPr>
          <a:lstStyle/>
          <a:p>
            <a:r>
              <a:rPr lang="en" dirty="0" smtClean="0"/>
              <a:t>Vergence in VR Displays</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50" y="1469088"/>
            <a:ext cx="5004092" cy="5290041"/>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4</a:t>
            </a:fld>
            <a:endParaRPr lang="en"/>
          </a:p>
        </p:txBody>
      </p:sp>
    </p:spTree>
    <p:extLst>
      <p:ext uri="{BB962C8B-B14F-4D97-AF65-F5344CB8AC3E}">
        <p14:creationId xmlns:p14="http://schemas.microsoft.com/office/powerpoint/2010/main" val="25487637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0"/>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a:t>Previous Light Field Displays</a:t>
            </a:r>
            <a:endParaRPr/>
          </a:p>
        </p:txBody>
      </p:sp>
      <p:sp>
        <p:nvSpPr>
          <p:cNvPr id="336" name="Google Shape;336;p40"/>
          <p:cNvSpPr txBox="1">
            <a:spLocks noGrp="1"/>
          </p:cNvSpPr>
          <p:nvPr>
            <p:ph type="body" idx="1"/>
          </p:nvPr>
        </p:nvSpPr>
        <p:spPr>
          <a:xfrm>
            <a:off x="1835700" y="925675"/>
            <a:ext cx="8520600" cy="5292000"/>
          </a:xfrm>
          <a:prstGeom prst="rect">
            <a:avLst/>
          </a:prstGeom>
        </p:spPr>
        <p:txBody>
          <a:bodyPr spcFirstLastPara="1" wrap="square" lIns="91425" tIns="91425" rIns="91425" bIns="91425" anchor="t" anchorCtr="0">
            <a:noAutofit/>
          </a:bodyPr>
          <a:lstStyle/>
          <a:p>
            <a:pPr marL="0" indent="0">
              <a:lnSpc>
                <a:spcPct val="100000"/>
              </a:lnSpc>
              <a:buNone/>
            </a:pPr>
            <a:r>
              <a:rPr lang="en"/>
              <a:t>Previous LF Displays</a:t>
            </a:r>
            <a:endParaRPr/>
          </a:p>
          <a:p>
            <a:pPr>
              <a:spcBef>
                <a:spcPts val="1600"/>
              </a:spcBef>
            </a:pPr>
            <a:r>
              <a:rPr lang="en"/>
              <a:t>Lower resolution or lower frame-rate</a:t>
            </a:r>
            <a:endParaRPr/>
          </a:p>
          <a:p>
            <a:r>
              <a:rPr lang="en"/>
              <a:t>Small eyebox</a:t>
            </a:r>
            <a:endParaRPr/>
          </a:p>
        </p:txBody>
      </p:sp>
      <p:sp>
        <p:nvSpPr>
          <p:cNvPr id="338" name="Google Shape;338;p40"/>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r>
              <a:rPr lang="en"/>
              <a:t>Lanman and Luebke, Siggraph 2013, “Near-eye Light Field Displays”</a:t>
            </a:r>
            <a:endParaRPr/>
          </a:p>
          <a:p>
            <a:pPr marL="0" indent="0">
              <a:buNone/>
            </a:pPr>
            <a:r>
              <a:rPr lang="en"/>
              <a:t>Maimone and Fuchs, ISMAR 2013, “Computational Augmented Reality Eyeglasses”</a:t>
            </a:r>
            <a:endParaRPr/>
          </a:p>
          <a:p>
            <a:pPr marL="0" indent="0">
              <a:buNone/>
            </a:pPr>
            <a:r>
              <a:rPr lang="en"/>
              <a:t>Huang et al., Siggraph 2015, “The light field stereoscope Immersive computer graphics via factored near-eye light field displays with focus cues”</a:t>
            </a:r>
            <a:endParaRPr/>
          </a:p>
        </p:txBody>
      </p:sp>
      <p:pic>
        <p:nvPicPr>
          <p:cNvPr id="339" name="Google Shape;339;p40"/>
          <p:cNvPicPr preferRelativeResize="0"/>
          <p:nvPr/>
        </p:nvPicPr>
        <p:blipFill>
          <a:blip r:embed="rId3">
            <a:alphaModFix/>
          </a:blip>
          <a:stretch>
            <a:fillRect/>
          </a:stretch>
        </p:blipFill>
        <p:spPr>
          <a:xfrm>
            <a:off x="6541800" y="2426102"/>
            <a:ext cx="4029850" cy="2740299"/>
          </a:xfrm>
          <a:prstGeom prst="rect">
            <a:avLst/>
          </a:prstGeom>
          <a:noFill/>
          <a:ln>
            <a:noFill/>
          </a:ln>
        </p:spPr>
      </p:pic>
      <p:grpSp>
        <p:nvGrpSpPr>
          <p:cNvPr id="340" name="Google Shape;340;p40"/>
          <p:cNvGrpSpPr/>
          <p:nvPr/>
        </p:nvGrpSpPr>
        <p:grpSpPr>
          <a:xfrm>
            <a:off x="1814941" y="4784799"/>
            <a:ext cx="4106918" cy="1134081"/>
            <a:chOff x="3926900" y="4224025"/>
            <a:chExt cx="5126599" cy="1331550"/>
          </a:xfrm>
        </p:grpSpPr>
        <p:pic>
          <p:nvPicPr>
            <p:cNvPr id="341" name="Google Shape;341;p40"/>
            <p:cNvPicPr preferRelativeResize="0"/>
            <p:nvPr/>
          </p:nvPicPr>
          <p:blipFill>
            <a:blip r:embed="rId4">
              <a:alphaModFix/>
            </a:blip>
            <a:stretch>
              <a:fillRect/>
            </a:stretch>
          </p:blipFill>
          <p:spPr>
            <a:xfrm>
              <a:off x="3926900" y="4593762"/>
              <a:ext cx="2209968" cy="867276"/>
            </a:xfrm>
            <a:prstGeom prst="rect">
              <a:avLst/>
            </a:prstGeom>
            <a:noFill/>
            <a:ln>
              <a:noFill/>
            </a:ln>
          </p:spPr>
        </p:pic>
        <p:pic>
          <p:nvPicPr>
            <p:cNvPr id="342" name="Google Shape;342;p40"/>
            <p:cNvPicPr preferRelativeResize="0"/>
            <p:nvPr/>
          </p:nvPicPr>
          <p:blipFill>
            <a:blip r:embed="rId5">
              <a:alphaModFix/>
            </a:blip>
            <a:stretch>
              <a:fillRect/>
            </a:stretch>
          </p:blipFill>
          <p:spPr>
            <a:xfrm>
              <a:off x="6549314" y="4224025"/>
              <a:ext cx="2504184" cy="1331550"/>
            </a:xfrm>
            <a:prstGeom prst="rect">
              <a:avLst/>
            </a:prstGeom>
            <a:noFill/>
            <a:ln>
              <a:noFill/>
            </a:ln>
          </p:spPr>
        </p:pic>
      </p:grpSp>
      <p:grpSp>
        <p:nvGrpSpPr>
          <p:cNvPr id="343" name="Google Shape;343;p40"/>
          <p:cNvGrpSpPr/>
          <p:nvPr/>
        </p:nvGrpSpPr>
        <p:grpSpPr>
          <a:xfrm>
            <a:off x="1835705" y="2743760"/>
            <a:ext cx="4065402" cy="1742237"/>
            <a:chOff x="3926901" y="1182650"/>
            <a:chExt cx="5074775" cy="2045600"/>
          </a:xfrm>
        </p:grpSpPr>
        <p:pic>
          <p:nvPicPr>
            <p:cNvPr id="344" name="Google Shape;344;p40"/>
            <p:cNvPicPr preferRelativeResize="0"/>
            <p:nvPr/>
          </p:nvPicPr>
          <p:blipFill>
            <a:blip r:embed="rId6">
              <a:alphaModFix/>
            </a:blip>
            <a:stretch>
              <a:fillRect/>
            </a:stretch>
          </p:blipFill>
          <p:spPr>
            <a:xfrm>
              <a:off x="4444398" y="1182650"/>
              <a:ext cx="1611135" cy="880440"/>
            </a:xfrm>
            <a:prstGeom prst="rect">
              <a:avLst/>
            </a:prstGeom>
            <a:noFill/>
            <a:ln>
              <a:noFill/>
            </a:ln>
          </p:spPr>
        </p:pic>
        <p:pic>
          <p:nvPicPr>
            <p:cNvPr id="345" name="Google Shape;345;p40"/>
            <p:cNvPicPr preferRelativeResize="0"/>
            <p:nvPr/>
          </p:nvPicPr>
          <p:blipFill>
            <a:blip r:embed="rId7">
              <a:alphaModFix/>
            </a:blip>
            <a:stretch>
              <a:fillRect/>
            </a:stretch>
          </p:blipFill>
          <p:spPr>
            <a:xfrm>
              <a:off x="3926901" y="2191556"/>
              <a:ext cx="2646125" cy="1036694"/>
            </a:xfrm>
            <a:prstGeom prst="rect">
              <a:avLst/>
            </a:prstGeom>
            <a:noFill/>
            <a:ln>
              <a:noFill/>
            </a:ln>
          </p:spPr>
        </p:pic>
        <p:pic>
          <p:nvPicPr>
            <p:cNvPr id="346" name="Google Shape;346;p40"/>
            <p:cNvPicPr preferRelativeResize="0"/>
            <p:nvPr/>
          </p:nvPicPr>
          <p:blipFill>
            <a:blip r:embed="rId8">
              <a:alphaModFix/>
            </a:blip>
            <a:stretch>
              <a:fillRect/>
            </a:stretch>
          </p:blipFill>
          <p:spPr>
            <a:xfrm>
              <a:off x="6730494" y="1314966"/>
              <a:ext cx="2271182" cy="1913282"/>
            </a:xfrm>
            <a:prstGeom prst="rect">
              <a:avLst/>
            </a:prstGeom>
            <a:noFill/>
            <a:ln>
              <a:noFill/>
            </a:ln>
          </p:spPr>
        </p:pic>
      </p:grpSp>
      <p:sp>
        <p:nvSpPr>
          <p:cNvPr id="2" name="Slide Number Placeholder 1"/>
          <p:cNvSpPr>
            <a:spLocks noGrp="1"/>
          </p:cNvSpPr>
          <p:nvPr>
            <p:ph type="sldNum" idx="12"/>
          </p:nvPr>
        </p:nvSpPr>
        <p:spPr/>
        <p:txBody>
          <a:bodyPr/>
          <a:lstStyle/>
          <a:p>
            <a:fld id="{00000000-1234-1234-1234-123412341234}" type="slidenum">
              <a:rPr lang="en" smtClean="0"/>
              <a:pPr/>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1"/>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pPr algn="l"/>
            <a:r>
              <a:rPr lang="en"/>
              <a:t>Unfolded Optical Layout</a:t>
            </a:r>
            <a:endParaRPr/>
          </a:p>
        </p:txBody>
      </p:sp>
      <p:sp>
        <p:nvSpPr>
          <p:cNvPr id="353" name="Google Shape;353;p41"/>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354" name="Google Shape;354;p41"/>
          <p:cNvPicPr preferRelativeResize="0"/>
          <p:nvPr/>
        </p:nvPicPr>
        <p:blipFill>
          <a:blip r:embed="rId3">
            <a:alphaModFix/>
          </a:blip>
          <a:stretch>
            <a:fillRect/>
          </a:stretch>
        </p:blipFill>
        <p:spPr>
          <a:xfrm>
            <a:off x="1929153" y="2300378"/>
            <a:ext cx="2694001" cy="3533599"/>
          </a:xfrm>
          <a:prstGeom prst="rect">
            <a:avLst/>
          </a:prstGeom>
          <a:noFill/>
          <a:ln>
            <a:noFill/>
          </a:ln>
        </p:spPr>
      </p:pic>
      <p:pic>
        <p:nvPicPr>
          <p:cNvPr id="355" name="Google Shape;355;p41"/>
          <p:cNvPicPr preferRelativeResize="0"/>
          <p:nvPr/>
        </p:nvPicPr>
        <p:blipFill>
          <a:blip r:embed="rId4">
            <a:alphaModFix/>
          </a:blip>
          <a:stretch>
            <a:fillRect/>
          </a:stretch>
        </p:blipFill>
        <p:spPr>
          <a:xfrm>
            <a:off x="4749003" y="2300378"/>
            <a:ext cx="2694001" cy="3533592"/>
          </a:xfrm>
          <a:prstGeom prst="rect">
            <a:avLst/>
          </a:prstGeom>
          <a:noFill/>
          <a:ln>
            <a:noFill/>
          </a:ln>
        </p:spPr>
      </p:pic>
      <p:pic>
        <p:nvPicPr>
          <p:cNvPr id="356" name="Google Shape;356;p41"/>
          <p:cNvPicPr preferRelativeResize="0"/>
          <p:nvPr/>
        </p:nvPicPr>
        <p:blipFill rotWithShape="1">
          <a:blip r:embed="rId5">
            <a:alphaModFix/>
          </a:blip>
          <a:srcRect/>
          <a:stretch/>
        </p:blipFill>
        <p:spPr>
          <a:xfrm>
            <a:off x="7568853" y="2300383"/>
            <a:ext cx="2694001" cy="3533592"/>
          </a:xfrm>
          <a:prstGeom prst="rect">
            <a:avLst/>
          </a:prstGeom>
          <a:noFill/>
          <a:ln>
            <a:noFill/>
          </a:ln>
        </p:spPr>
      </p:pic>
      <p:pic>
        <p:nvPicPr>
          <p:cNvPr id="357" name="Google Shape;357;p41"/>
          <p:cNvPicPr preferRelativeResize="0"/>
          <p:nvPr/>
        </p:nvPicPr>
        <p:blipFill>
          <a:blip r:embed="rId6">
            <a:alphaModFix/>
          </a:blip>
          <a:stretch>
            <a:fillRect/>
          </a:stretch>
        </p:blipFill>
        <p:spPr>
          <a:xfrm>
            <a:off x="7568848" y="171478"/>
            <a:ext cx="2693998" cy="1803523"/>
          </a:xfrm>
          <a:prstGeom prst="rect">
            <a:avLst/>
          </a:prstGeom>
          <a:noFill/>
          <a:ln>
            <a:noFill/>
          </a:ln>
        </p:spPr>
      </p:pic>
      <p:sp>
        <p:nvSpPr>
          <p:cNvPr id="358" name="Google Shape;358;p41"/>
          <p:cNvSpPr txBox="1">
            <a:spLocks noGrp="1"/>
          </p:cNvSpPr>
          <p:nvPr>
            <p:ph type="body" idx="1"/>
          </p:nvPr>
        </p:nvSpPr>
        <p:spPr>
          <a:xfrm>
            <a:off x="1835700" y="925675"/>
            <a:ext cx="8520600" cy="5292000"/>
          </a:xfrm>
          <a:prstGeom prst="rect">
            <a:avLst/>
          </a:prstGeom>
        </p:spPr>
        <p:txBody>
          <a:bodyPr spcFirstLastPara="1" wrap="square" lIns="91425" tIns="91425" rIns="91425" bIns="91425" anchor="t" anchorCtr="0">
            <a:noAutofit/>
          </a:bodyPr>
          <a:lstStyle/>
          <a:p>
            <a:pPr marL="0" indent="0">
              <a:spcAft>
                <a:spcPts val="1600"/>
              </a:spcAft>
              <a:buNone/>
            </a:pPr>
            <a:endParaRPr/>
          </a:p>
        </p:txBody>
      </p:sp>
      <p:sp>
        <p:nvSpPr>
          <p:cNvPr id="2" name="Slide Number Placeholder 1"/>
          <p:cNvSpPr>
            <a:spLocks noGrp="1"/>
          </p:cNvSpPr>
          <p:nvPr>
            <p:ph type="sldNum" idx="12"/>
          </p:nvPr>
        </p:nvSpPr>
        <p:spPr/>
        <p:txBody>
          <a:bodyPr/>
          <a:lstStyle/>
          <a:p>
            <a:fld id="{00000000-1234-1234-1234-123412341234}" type="slidenum">
              <a:rPr lang="en" smtClean="0"/>
              <a:pPr/>
              <a:t>41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5"/>
                                        </p:tgtEl>
                                        <p:attrNameLst>
                                          <p:attrName>style.visibility</p:attrName>
                                        </p:attrNameLst>
                                      </p:cBhvr>
                                      <p:to>
                                        <p:strVal val="visible"/>
                                      </p:to>
                                    </p:set>
                                    <p:animEffect transition="in" filter="fade">
                                      <p:cBhvr>
                                        <p:cTn id="12" dur="1000"/>
                                        <p:tgtEl>
                                          <p:spTgt spid="3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6"/>
                                        </p:tgtEl>
                                        <p:attrNameLst>
                                          <p:attrName>style.visibility</p:attrName>
                                        </p:attrNameLst>
                                      </p:cBhvr>
                                      <p:to>
                                        <p:strVal val="visible"/>
                                      </p:to>
                                    </p:set>
                                    <p:animEffect transition="in" filter="fade">
                                      <p:cBhvr>
                                        <p:cTn id="17" dur="10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pPr algn="l"/>
            <a:r>
              <a:rPr lang="en"/>
              <a:t>Unfolded Optical Layout</a:t>
            </a:r>
            <a:endParaRPr/>
          </a:p>
        </p:txBody>
      </p:sp>
      <p:sp>
        <p:nvSpPr>
          <p:cNvPr id="365" name="Google Shape;365;p42"/>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366" name="Google Shape;366;p42"/>
          <p:cNvPicPr preferRelativeResize="0"/>
          <p:nvPr/>
        </p:nvPicPr>
        <p:blipFill>
          <a:blip r:embed="rId3">
            <a:alphaModFix/>
          </a:blip>
          <a:stretch>
            <a:fillRect/>
          </a:stretch>
        </p:blipFill>
        <p:spPr>
          <a:xfrm>
            <a:off x="7568848" y="171478"/>
            <a:ext cx="2693998" cy="1803523"/>
          </a:xfrm>
          <a:prstGeom prst="rect">
            <a:avLst/>
          </a:prstGeom>
          <a:noFill/>
          <a:ln>
            <a:noFill/>
          </a:ln>
        </p:spPr>
      </p:pic>
      <p:pic>
        <p:nvPicPr>
          <p:cNvPr id="367" name="Google Shape;367;p42"/>
          <p:cNvPicPr preferRelativeResize="0"/>
          <p:nvPr/>
        </p:nvPicPr>
        <p:blipFill>
          <a:blip r:embed="rId4">
            <a:alphaModFix/>
          </a:blip>
          <a:stretch>
            <a:fillRect/>
          </a:stretch>
        </p:blipFill>
        <p:spPr>
          <a:xfrm>
            <a:off x="1600203" y="2475947"/>
            <a:ext cx="8991601" cy="3240778"/>
          </a:xfrm>
          <a:prstGeom prst="rect">
            <a:avLst/>
          </a:prstGeom>
          <a:noFill/>
          <a:ln>
            <a:noFill/>
          </a:ln>
        </p:spPr>
      </p:pic>
      <p:sp>
        <p:nvSpPr>
          <p:cNvPr id="368" name="Google Shape;368;p42"/>
          <p:cNvSpPr txBox="1">
            <a:spLocks noGrp="1"/>
          </p:cNvSpPr>
          <p:nvPr>
            <p:ph type="body" idx="1"/>
          </p:nvPr>
        </p:nvSpPr>
        <p:spPr>
          <a:xfrm>
            <a:off x="1835700" y="925675"/>
            <a:ext cx="8520600" cy="5292000"/>
          </a:xfrm>
          <a:prstGeom prst="rect">
            <a:avLst/>
          </a:prstGeom>
        </p:spPr>
        <p:txBody>
          <a:bodyPr spcFirstLastPara="1" wrap="square" lIns="91425" tIns="91425" rIns="91425" bIns="91425" anchor="t" anchorCtr="0">
            <a:noAutofit/>
          </a:bodyPr>
          <a:lstStyle/>
          <a:p>
            <a:pPr marL="0" indent="0">
              <a:spcAft>
                <a:spcPts val="1600"/>
              </a:spcAft>
              <a:buNone/>
            </a:pPr>
            <a:endParaRPr/>
          </a:p>
        </p:txBody>
      </p:sp>
      <p:sp>
        <p:nvSpPr>
          <p:cNvPr id="2" name="Slide Number Placeholder 1"/>
          <p:cNvSpPr>
            <a:spLocks noGrp="1"/>
          </p:cNvSpPr>
          <p:nvPr>
            <p:ph type="sldNum" idx="12"/>
          </p:nvPr>
        </p:nvSpPr>
        <p:spPr/>
        <p:txBody>
          <a:bodyPr/>
          <a:lstStyle/>
          <a:p>
            <a:fld id="{00000000-1234-1234-1234-123412341234}" type="slidenum">
              <a:rPr lang="en" smtClean="0"/>
              <a:pPr/>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3"/>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a:t>Distribution of Binary Focal Planes</a:t>
            </a:r>
            <a:endParaRPr/>
          </a:p>
        </p:txBody>
      </p:sp>
      <p:sp>
        <p:nvSpPr>
          <p:cNvPr id="375" name="Google Shape;375;p43"/>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sp>
        <p:nvSpPr>
          <p:cNvPr id="376" name="Google Shape;376;p43"/>
          <p:cNvSpPr txBox="1">
            <a:spLocks noGrp="1"/>
          </p:cNvSpPr>
          <p:nvPr>
            <p:ph type="body" idx="1"/>
          </p:nvPr>
        </p:nvSpPr>
        <p:spPr>
          <a:xfrm>
            <a:off x="1835700" y="925675"/>
            <a:ext cx="8520600" cy="5292000"/>
          </a:xfrm>
          <a:prstGeom prst="rect">
            <a:avLst/>
          </a:prstGeom>
        </p:spPr>
        <p:txBody>
          <a:bodyPr spcFirstLastPara="1" wrap="square" lIns="91425" tIns="91425" rIns="91425" bIns="91425" anchor="t" anchorCtr="0">
            <a:noAutofit/>
          </a:bodyPr>
          <a:lstStyle/>
          <a:p>
            <a:pPr marL="0" indent="0">
              <a:lnSpc>
                <a:spcPct val="150000"/>
              </a:lnSpc>
              <a:buNone/>
            </a:pPr>
            <a:r>
              <a:rPr lang="en"/>
              <a:t>Specs:</a:t>
            </a:r>
            <a:endParaRPr/>
          </a:p>
          <a:p>
            <a:pPr>
              <a:lnSpc>
                <a:spcPct val="150000"/>
              </a:lnSpc>
              <a:spcBef>
                <a:spcPts val="1600"/>
              </a:spcBef>
            </a:pPr>
            <a:r>
              <a:rPr lang="en"/>
              <a:t>Lens - 60 Hz</a:t>
            </a:r>
            <a:endParaRPr/>
          </a:p>
          <a:p>
            <a:pPr>
              <a:lnSpc>
                <a:spcPct val="150000"/>
              </a:lnSpc>
            </a:pPr>
            <a:r>
              <a:rPr lang="en"/>
              <a:t>DMD - 16,800 Hz</a:t>
            </a:r>
            <a:endParaRPr/>
          </a:p>
          <a:p>
            <a:pPr>
              <a:lnSpc>
                <a:spcPct val="150000"/>
              </a:lnSpc>
            </a:pPr>
            <a:r>
              <a:rPr lang="en"/>
              <a:t>Overall display frame-rate: 60 Hz</a:t>
            </a:r>
            <a:endParaRPr/>
          </a:p>
          <a:p>
            <a:pPr marL="0" indent="0">
              <a:lnSpc>
                <a:spcPct val="150000"/>
              </a:lnSpc>
              <a:spcBef>
                <a:spcPts val="1600"/>
              </a:spcBef>
              <a:buNone/>
            </a:pPr>
            <a:r>
              <a:rPr lang="en"/>
              <a:t>In each lens cycle:</a:t>
            </a:r>
            <a:endParaRPr/>
          </a:p>
          <a:p>
            <a:pPr>
              <a:lnSpc>
                <a:spcPct val="150000"/>
              </a:lnSpc>
              <a:spcBef>
                <a:spcPts val="1600"/>
              </a:spcBef>
            </a:pPr>
            <a:r>
              <a:rPr lang="en"/>
              <a:t>280 binary focal planes, each at different depth</a:t>
            </a:r>
            <a:endParaRPr/>
          </a:p>
          <a:p>
            <a:pPr>
              <a:lnSpc>
                <a:spcPct val="150000"/>
              </a:lnSpc>
            </a:pPr>
            <a:r>
              <a:rPr lang="en"/>
              <a:t>20 cm to 4 M</a:t>
            </a:r>
            <a:endParaRPr/>
          </a:p>
          <a:p>
            <a:pPr marL="0" indent="0">
              <a:lnSpc>
                <a:spcPct val="150000"/>
              </a:lnSpc>
              <a:buNone/>
            </a:pPr>
            <a:r>
              <a:rPr lang="en"/>
              <a:t>       (5 diopters to 0.25 diopters)</a:t>
            </a:r>
            <a:endParaRPr/>
          </a:p>
          <a:p>
            <a:pPr marL="0" indent="0">
              <a:lnSpc>
                <a:spcPct val="150000"/>
              </a:lnSpc>
              <a:spcAft>
                <a:spcPts val="1600"/>
              </a:spcAft>
              <a:buNone/>
            </a:pPr>
            <a:endParaRPr/>
          </a:p>
        </p:txBody>
      </p:sp>
      <p:pic>
        <p:nvPicPr>
          <p:cNvPr id="377" name="Google Shape;377;p43"/>
          <p:cNvPicPr preferRelativeResize="0"/>
          <p:nvPr/>
        </p:nvPicPr>
        <p:blipFill rotWithShape="1">
          <a:blip r:embed="rId3">
            <a:alphaModFix/>
          </a:blip>
          <a:srcRect/>
          <a:stretch/>
        </p:blipFill>
        <p:spPr>
          <a:xfrm>
            <a:off x="5930475" y="732450"/>
            <a:ext cx="4471098" cy="5678474"/>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43</a:t>
            </a:fld>
            <a:endParaRPr lang="e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1524000" y="171476"/>
            <a:ext cx="9144000" cy="840600"/>
          </a:xfrm>
          <a:prstGeom prst="rect">
            <a:avLst/>
          </a:prstGeom>
        </p:spPr>
        <p:txBody>
          <a:bodyPr spcFirstLastPara="1" wrap="square" lIns="91425" tIns="91425" rIns="91425" bIns="91425" anchor="ctr" anchorCtr="0">
            <a:noAutofit/>
          </a:bodyPr>
          <a:lstStyle/>
          <a:p>
            <a:r>
              <a:rPr lang="en" dirty="0" smtClean="0"/>
              <a:t>Problem Statement: Vergence-Accommodation Conflict</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50" y="1469088"/>
            <a:ext cx="5004092" cy="5290041"/>
          </a:xfrm>
          <a:prstGeom prst="rect">
            <a:avLst/>
          </a:prstGeom>
        </p:spPr>
      </p:pic>
      <p:sp>
        <p:nvSpPr>
          <p:cNvPr id="3" name="TextBox 2"/>
          <p:cNvSpPr txBox="1"/>
          <p:nvPr/>
        </p:nvSpPr>
        <p:spPr>
          <a:xfrm>
            <a:off x="1424865" y="1068978"/>
            <a:ext cx="4162261" cy="400110"/>
          </a:xfrm>
          <a:prstGeom prst="rect">
            <a:avLst/>
          </a:prstGeom>
          <a:noFill/>
        </p:spPr>
        <p:txBody>
          <a:bodyPr wrap="square" rtlCol="0">
            <a:spAutoFit/>
          </a:bodyPr>
          <a:lstStyle/>
          <a:p>
            <a:pPr algn="ctr"/>
            <a:r>
              <a:rPr lang="en-US" sz="2000" dirty="0" smtClean="0"/>
              <a:t>Display With Conflict</a:t>
            </a:r>
            <a:endParaRPr lang="en-US" sz="2000" dirty="0"/>
          </a:p>
        </p:txBody>
      </p:sp>
      <p:sp>
        <p:nvSpPr>
          <p:cNvPr id="10" name="TextBox 9"/>
          <p:cNvSpPr txBox="1"/>
          <p:nvPr/>
        </p:nvSpPr>
        <p:spPr>
          <a:xfrm>
            <a:off x="6750736" y="1042361"/>
            <a:ext cx="4162261" cy="400110"/>
          </a:xfrm>
          <a:prstGeom prst="rect">
            <a:avLst/>
          </a:prstGeom>
          <a:noFill/>
        </p:spPr>
        <p:txBody>
          <a:bodyPr wrap="square" rtlCol="0">
            <a:spAutoFit/>
          </a:bodyPr>
          <a:lstStyle/>
          <a:p>
            <a:pPr algn="ctr"/>
            <a:r>
              <a:rPr lang="en-US" sz="2000" dirty="0" smtClean="0"/>
              <a:t>Display Without Conflict</a:t>
            </a:r>
            <a:endParaRPr lang="en-US" sz="2000" dirty="0"/>
          </a:p>
        </p:txBody>
      </p:sp>
      <p:sp>
        <p:nvSpPr>
          <p:cNvPr id="4" name="Slide Number Placeholder 3"/>
          <p:cNvSpPr>
            <a:spLocks noGrp="1"/>
          </p:cNvSpPr>
          <p:nvPr>
            <p:ph type="sldNum" idx="12"/>
          </p:nvPr>
        </p:nvSpPr>
        <p:spPr/>
        <p:txBody>
          <a:bodyPr/>
          <a:lstStyle/>
          <a:p>
            <a:fld id="{00000000-1234-1234-1234-123412341234}" type="slidenum">
              <a:rPr lang="en" smtClean="0"/>
              <a:pPr/>
              <a:t>5</a:t>
            </a:fld>
            <a:endParaRPr lang="en"/>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821" y="1458319"/>
            <a:ext cx="5004092" cy="5290040"/>
          </a:xfrm>
          <a:prstGeom prst="rect">
            <a:avLst/>
          </a:prstGeom>
        </p:spPr>
      </p:pic>
    </p:spTree>
    <p:extLst>
      <p:ext uri="{BB962C8B-B14F-4D97-AF65-F5344CB8AC3E}">
        <p14:creationId xmlns:p14="http://schemas.microsoft.com/office/powerpoint/2010/main" val="366743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dirty="0" smtClean="0"/>
              <a:t>Our Approach: Display Overview</a:t>
            </a:r>
            <a:endParaRPr dirty="0"/>
          </a:p>
        </p:txBody>
      </p:sp>
      <p:sp>
        <p:nvSpPr>
          <p:cNvPr id="167" name="Google Shape;167;p23"/>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169" name="Google Shape;169;p23"/>
          <p:cNvPicPr preferRelativeResize="0"/>
          <p:nvPr/>
        </p:nvPicPr>
        <p:blipFill>
          <a:blip r:embed="rId3">
            <a:extLst>
              <a:ext uri="{28A0092B-C50C-407E-A947-70E740481C1C}">
                <a14:useLocalDpi xmlns:a14="http://schemas.microsoft.com/office/drawing/2010/main" val="0"/>
              </a:ext>
            </a:extLst>
          </a:blip>
          <a:stretch>
            <a:fillRect/>
          </a:stretch>
        </p:blipFill>
        <p:spPr>
          <a:xfrm>
            <a:off x="1204682" y="756679"/>
            <a:ext cx="9826176" cy="5740278"/>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6</a:t>
            </a:fld>
            <a:endParaRPr lang="e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dirty="0" smtClean="0"/>
              <a:t>Lab Space</a:t>
            </a:r>
            <a:endParaRPr dirty="0"/>
          </a:p>
        </p:txBody>
      </p:sp>
      <p:sp>
        <p:nvSpPr>
          <p:cNvPr id="167" name="Google Shape;167;p23"/>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169" name="Google Shape;169;p23"/>
          <p:cNvPicPr preferRelativeResize="0"/>
          <p:nvPr/>
        </p:nvPicPr>
        <p:blipFill>
          <a:blip r:embed="rId3">
            <a:extLst>
              <a:ext uri="{28A0092B-C50C-407E-A947-70E740481C1C}">
                <a14:useLocalDpi xmlns:a14="http://schemas.microsoft.com/office/drawing/2010/main" val="0"/>
              </a:ext>
            </a:extLst>
          </a:blip>
          <a:stretch>
            <a:fillRect/>
          </a:stretch>
        </p:blipFill>
        <p:spPr>
          <a:xfrm>
            <a:off x="1698170" y="812802"/>
            <a:ext cx="8795660" cy="5860480"/>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7</a:t>
            </a:fld>
            <a:endParaRPr lang="en"/>
          </a:p>
        </p:txBody>
      </p:sp>
    </p:spTree>
    <p:extLst>
      <p:ext uri="{BB962C8B-B14F-4D97-AF65-F5344CB8AC3E}">
        <p14:creationId xmlns:p14="http://schemas.microsoft.com/office/powerpoint/2010/main" val="3293171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a:t>Display Overview</a:t>
            </a:r>
            <a:endParaRPr/>
          </a:p>
        </p:txBody>
      </p:sp>
      <p:sp>
        <p:nvSpPr>
          <p:cNvPr id="167" name="Google Shape;167;p23"/>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a:p>
        </p:txBody>
      </p:sp>
      <p:pic>
        <p:nvPicPr>
          <p:cNvPr id="169" name="Google Shape;169;p23"/>
          <p:cNvPicPr preferRelativeResize="0"/>
          <p:nvPr/>
        </p:nvPicPr>
        <p:blipFill>
          <a:blip r:embed="rId3">
            <a:extLst>
              <a:ext uri="{28A0092B-C50C-407E-A947-70E740481C1C}">
                <a14:useLocalDpi xmlns:a14="http://schemas.microsoft.com/office/drawing/2010/main" val="0"/>
              </a:ext>
            </a:extLst>
          </a:blip>
          <a:stretch>
            <a:fillRect/>
          </a:stretch>
        </p:blipFill>
        <p:spPr>
          <a:xfrm>
            <a:off x="1270358" y="892585"/>
            <a:ext cx="9651284" cy="5645190"/>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8</a:t>
            </a:fld>
            <a:endParaRPr lang="en"/>
          </a:p>
        </p:txBody>
      </p:sp>
    </p:spTree>
    <p:extLst>
      <p:ext uri="{BB962C8B-B14F-4D97-AF65-F5344CB8AC3E}">
        <p14:creationId xmlns:p14="http://schemas.microsoft.com/office/powerpoint/2010/main" val="3169846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1835700" y="171476"/>
            <a:ext cx="8520600" cy="840600"/>
          </a:xfrm>
          <a:prstGeom prst="rect">
            <a:avLst/>
          </a:prstGeom>
        </p:spPr>
        <p:txBody>
          <a:bodyPr spcFirstLastPara="1" wrap="square" lIns="91425" tIns="91425" rIns="91425" bIns="91425" anchor="t" anchorCtr="0">
            <a:noAutofit/>
          </a:bodyPr>
          <a:lstStyle/>
          <a:p>
            <a:r>
              <a:rPr lang="en" dirty="0" smtClean="0"/>
              <a:t>DMD projector</a:t>
            </a:r>
            <a:endParaRPr dirty="0"/>
          </a:p>
        </p:txBody>
      </p:sp>
      <p:sp>
        <p:nvSpPr>
          <p:cNvPr id="167" name="Google Shape;167;p23"/>
          <p:cNvSpPr txBox="1">
            <a:spLocks noGrp="1"/>
          </p:cNvSpPr>
          <p:nvPr>
            <p:ph type="body" idx="2"/>
          </p:nvPr>
        </p:nvSpPr>
        <p:spPr>
          <a:xfrm>
            <a:off x="2677250" y="6217675"/>
            <a:ext cx="7498500" cy="640200"/>
          </a:xfrm>
          <a:prstGeom prst="rect">
            <a:avLst/>
          </a:prstGeom>
        </p:spPr>
        <p:txBody>
          <a:bodyPr spcFirstLastPara="1" wrap="square" lIns="91425" tIns="91425" rIns="91425" bIns="91425" anchor="b" anchorCtr="0">
            <a:noAutofit/>
          </a:bodyPr>
          <a:lstStyle/>
          <a:p>
            <a:pPr marL="0" indent="0">
              <a:buNone/>
            </a:pPr>
            <a:endParaRPr dirty="0"/>
          </a:p>
        </p:txBody>
      </p:sp>
      <p:pic>
        <p:nvPicPr>
          <p:cNvPr id="169" name="Google Shape;169;p23"/>
          <p:cNvPicPr preferRelativeResize="0"/>
          <p:nvPr/>
        </p:nvPicPr>
        <p:blipFill>
          <a:blip r:embed="rId3">
            <a:extLst>
              <a:ext uri="{28A0092B-C50C-407E-A947-70E740481C1C}">
                <a14:useLocalDpi xmlns:a14="http://schemas.microsoft.com/office/drawing/2010/main" val="0"/>
              </a:ext>
            </a:extLst>
          </a:blip>
          <a:stretch>
            <a:fillRect/>
          </a:stretch>
        </p:blipFill>
        <p:spPr>
          <a:xfrm>
            <a:off x="2435714" y="1147492"/>
            <a:ext cx="7320568" cy="4281916"/>
          </a:xfrm>
          <a:prstGeom prst="rect">
            <a:avLst/>
          </a:prstGeom>
          <a:noFill/>
          <a:ln>
            <a:noFill/>
          </a:ln>
        </p:spPr>
      </p:pic>
      <p:pic>
        <p:nvPicPr>
          <p:cNvPr id="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0" b="335"/>
          <a:stretch/>
        </p:blipFill>
        <p:spPr bwMode="auto">
          <a:xfrm>
            <a:off x="5945869" y="2289965"/>
            <a:ext cx="3962249" cy="2993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1032" y="2204385"/>
            <a:ext cx="3711455" cy="3078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426500" y="5240902"/>
            <a:ext cx="3050682" cy="523220"/>
          </a:xfrm>
          <a:prstGeom prst="rect">
            <a:avLst/>
          </a:prstGeom>
          <a:noFill/>
        </p:spPr>
        <p:txBody>
          <a:bodyPr wrap="square" rtlCol="0">
            <a:spAutoFit/>
          </a:bodyPr>
          <a:lstStyle/>
          <a:p>
            <a:r>
              <a:rPr lang="en-US" i="1" dirty="0"/>
              <a:t>Image Credits: Texas Instruments</a:t>
            </a:r>
          </a:p>
          <a:p>
            <a:pPr lvl="0"/>
            <a:endParaRPr lang="en-US" i="1" dirty="0"/>
          </a:p>
        </p:txBody>
      </p:sp>
      <p:sp>
        <p:nvSpPr>
          <p:cNvPr id="3" name="TextBox 2"/>
          <p:cNvSpPr txBox="1"/>
          <p:nvPr/>
        </p:nvSpPr>
        <p:spPr>
          <a:xfrm>
            <a:off x="2061032" y="5713930"/>
            <a:ext cx="8114721" cy="369332"/>
          </a:xfrm>
          <a:prstGeom prst="rect">
            <a:avLst/>
          </a:prstGeom>
          <a:noFill/>
        </p:spPr>
        <p:txBody>
          <a:bodyPr wrap="square" rtlCol="0">
            <a:spAutoFit/>
          </a:bodyPr>
          <a:lstStyle/>
          <a:p>
            <a:pPr algn="ctr"/>
            <a:r>
              <a:rPr lang="en-US" sz="1800" dirty="0"/>
              <a:t>Color imagery is generated by binary modulation and persistence of vision</a:t>
            </a:r>
          </a:p>
        </p:txBody>
      </p:sp>
      <p:sp>
        <p:nvSpPr>
          <p:cNvPr id="4" name="Slide Number Placeholder 3"/>
          <p:cNvSpPr>
            <a:spLocks noGrp="1"/>
          </p:cNvSpPr>
          <p:nvPr>
            <p:ph type="sldNum"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398180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2034</TotalTime>
  <Words>2899</Words>
  <Application>Microsoft Office PowerPoint</Application>
  <PresentationFormat>Widescreen</PresentationFormat>
  <Paragraphs>337</Paragraphs>
  <Slides>43</Slides>
  <Notes>41</Notes>
  <HiddenSlides>0</HiddenSlides>
  <MMClips>4</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43</vt:i4>
      </vt:variant>
    </vt:vector>
  </HeadingPairs>
  <TitlesOfParts>
    <vt:vector size="45" baseType="lpstr">
      <vt:lpstr>Arial</vt:lpstr>
      <vt:lpstr>Simple Light</vt:lpstr>
      <vt:lpstr>An Extended Depth-of-Field Volumetric Near-Eye AR Display</vt:lpstr>
      <vt:lpstr>VR Displays today</vt:lpstr>
      <vt:lpstr>Virtual scene to depict</vt:lpstr>
      <vt:lpstr>Vergence in VR Displays</vt:lpstr>
      <vt:lpstr>Problem Statement: Vergence-Accommodation Conflict</vt:lpstr>
      <vt:lpstr>Our Approach: Display Overview</vt:lpstr>
      <vt:lpstr>Lab Space</vt:lpstr>
      <vt:lpstr>Display Overview</vt:lpstr>
      <vt:lpstr>DMD projector</vt:lpstr>
      <vt:lpstr>Focus-Tunable Lens</vt:lpstr>
      <vt:lpstr>DMD projector and Focus-Tunable Lens are synchronized</vt:lpstr>
      <vt:lpstr>High Dynamic Range (HDR) LED</vt:lpstr>
      <vt:lpstr>Example of Single-Color Binary Focal Planes</vt:lpstr>
      <vt:lpstr>How to decompose a 3D scene to binary images?</vt:lpstr>
      <vt:lpstr>3D Scene to Color Volume</vt:lpstr>
      <vt:lpstr>Color to Binary Volume: Main Ideas</vt:lpstr>
      <vt:lpstr>Color to Binary Volume: Fixed LED Illumination Cycle</vt:lpstr>
      <vt:lpstr>Example decomposition</vt:lpstr>
      <vt:lpstr>Summary of 3D Scene to Binary Volume Decomposition</vt:lpstr>
      <vt:lpstr>Spatial and Depth Blur of Color Voxels</vt:lpstr>
      <vt:lpstr>Comparison with Previous Time Multiplexed Binary Multi-Focal Plane Displays</vt:lpstr>
      <vt:lpstr>Comparison with Previous Time Multiplexed Binary Multi-Focal Plane Displays</vt:lpstr>
      <vt:lpstr>Rendering Pipeline Simulation</vt:lpstr>
      <vt:lpstr>Implementation</vt:lpstr>
      <vt:lpstr>AR display in Operation</vt:lpstr>
      <vt:lpstr>AR display in Operation: showing continuous object</vt:lpstr>
      <vt:lpstr>Limitations</vt:lpstr>
      <vt:lpstr>Future Work</vt:lpstr>
      <vt:lpstr>Thank you!</vt:lpstr>
      <vt:lpstr>PowerPoint Presentation</vt:lpstr>
      <vt:lpstr>PowerPoint Presentation</vt:lpstr>
      <vt:lpstr>Extra slides</vt:lpstr>
      <vt:lpstr>Related Work</vt:lpstr>
      <vt:lpstr>Limitations in previous Light Field Displays: Low resolution due to spatial-multiplexing or diffraction</vt:lpstr>
      <vt:lpstr>Limitations in previous Holographic Displays: Small eyebox, field-of-view, depth of field. Large form-factor. </vt:lpstr>
      <vt:lpstr>Limitations in previous Varifocal Displays: Latency</vt:lpstr>
      <vt:lpstr>Limitations in previous Multifocal Displays: Few focal planes </vt:lpstr>
      <vt:lpstr>Previous Multi-Focal Plane Displays</vt:lpstr>
      <vt:lpstr>Rendering Pipeline Color to Binary + Illumination</vt:lpstr>
      <vt:lpstr>Previous Light Field Displays</vt:lpstr>
      <vt:lpstr>Unfolded Optical Layout</vt:lpstr>
      <vt:lpstr>Unfolded Optical Layout</vt:lpstr>
      <vt:lpstr>Distribution of Binary Focal Planes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Extended Depth-of-Field  Volumetric Near-Eye AR Display</dc:title>
  <cp:lastModifiedBy>Kishore Rathinavel</cp:lastModifiedBy>
  <cp:revision>102</cp:revision>
  <dcterms:modified xsi:type="dcterms:W3CDTF">2018-10-18T06:26:56Z</dcterms:modified>
</cp:coreProperties>
</file>